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9144000"/>
  <p:notesSz cx="6858000" cy="9144000"/>
  <p:embeddedFontLs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i8NXpZR1vSPS3SCR6bRst/0qFw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4905C01-A32F-4332-9A08-C47194E1B42B}">
  <a:tblStyle styleId="{B4905C01-A32F-4332-9A08-C47194E1B4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6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6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6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6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6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00c834b42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00c834b42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600c834b42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00c834b42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00c834b42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600c834b42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00c834b42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00c834b42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600c834b42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02f16797d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02f16797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602f16797d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00c834b42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00c834b42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600c834b42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00c834b42_0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00c834b42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600c834b42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033faf60a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033faf60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6033faf60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00c834b42_0_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00c834b42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600c834b42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00c834b42_0_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00c834b42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600c834b42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033faf60a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033faf60a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6033faf60a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just">
              <a:lnSpc>
                <a:spcPct val="107000"/>
              </a:lnSpc>
              <a:spcBef>
                <a:spcPts val="0"/>
              </a:spcBef>
              <a:spcAft>
                <a:spcPts val="0"/>
              </a:spcAft>
              <a:buSzPts val="1400"/>
              <a:buAutoNum type="arabicParenR"/>
            </a:pPr>
            <a:r>
              <a:rPr lang="en-US"/>
              <a:t>Many problems in computer vision can be posed as “translating” an input image to its corresponding output image.</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00c834b42_0_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00c834b42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600c834b42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00c834b42_0_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600c834b42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84150" lvl="0" marL="285750" rtl="0" algn="just">
              <a:lnSpc>
                <a:spcPct val="107000"/>
              </a:lnSpc>
              <a:spcBef>
                <a:spcPts val="0"/>
              </a:spcBef>
              <a:spcAft>
                <a:spcPts val="0"/>
              </a:spcAft>
              <a:buClr>
                <a:schemeClr val="dk1"/>
              </a:buClr>
              <a:buSzPts val="1600"/>
              <a:buFont typeface="Arial"/>
              <a:buNone/>
            </a:pPr>
            <a:r>
              <a:t/>
            </a:r>
            <a:endParaRPr/>
          </a:p>
        </p:txBody>
      </p:sp>
      <p:sp>
        <p:nvSpPr>
          <p:cNvPr id="237" name="Google Shape;237;g600c834b42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00c834b42_0_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00c834b42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600c834b42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84150" lvl="0" marL="285750" rtl="0" algn="just">
              <a:lnSpc>
                <a:spcPct val="107000"/>
              </a:lnSpc>
              <a:spcBef>
                <a:spcPts val="0"/>
              </a:spcBef>
              <a:spcAft>
                <a:spcPts val="0"/>
              </a:spcAft>
              <a:buClr>
                <a:schemeClr val="dk1"/>
              </a:buClr>
              <a:buSzPts val="1600"/>
              <a:buFont typeface="Arial"/>
              <a:buNone/>
            </a:pPr>
            <a:r>
              <a:rPr lang="en-US"/>
              <a:t>27.8% for colorful image colorization.</a:t>
            </a:r>
            <a:endParaRPr/>
          </a:p>
        </p:txBody>
      </p:sp>
      <p:sp>
        <p:nvSpPr>
          <p:cNvPr id="254" name="Google Shape;25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033faf60a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033faf60a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6033faf60a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033faf60a_0_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033faf60a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6033faf60a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02f16797d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602f16797d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84150" lvl="0" marL="285750" rtl="0" algn="just">
              <a:lnSpc>
                <a:spcPct val="107000"/>
              </a:lnSpc>
              <a:spcBef>
                <a:spcPts val="0"/>
              </a:spcBef>
              <a:spcAft>
                <a:spcPts val="0"/>
              </a:spcAft>
              <a:buClr>
                <a:schemeClr val="dk1"/>
              </a:buClr>
              <a:buSzPts val="1600"/>
              <a:buFont typeface="Arial"/>
              <a:buNone/>
            </a:pPr>
            <a:r>
              <a:t/>
            </a:r>
            <a:endParaRPr/>
          </a:p>
        </p:txBody>
      </p:sp>
      <p:sp>
        <p:nvSpPr>
          <p:cNvPr id="277" name="Google Shape;277;g602f16797d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033faf60a_0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033faf60a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6033faf60a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02f16797d_0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602f16797d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84150" lvl="0" marL="285750" rtl="0" algn="just">
              <a:lnSpc>
                <a:spcPct val="107000"/>
              </a:lnSpc>
              <a:spcBef>
                <a:spcPts val="0"/>
              </a:spcBef>
              <a:spcAft>
                <a:spcPts val="0"/>
              </a:spcAft>
              <a:buClr>
                <a:schemeClr val="dk1"/>
              </a:buClr>
              <a:buSzPts val="1600"/>
              <a:buFont typeface="Arial"/>
              <a:buNone/>
            </a:pPr>
            <a:r>
              <a:t/>
            </a:r>
            <a:endParaRPr/>
          </a:p>
        </p:txBody>
      </p:sp>
      <p:sp>
        <p:nvSpPr>
          <p:cNvPr id="293" name="Google Shape;293;g602f16797d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033faf60a_0_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033faf60a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6033faf60a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01e36c7ef_1_2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7" name="Google Shape;77;g601e36c7ef_1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just">
              <a:lnSpc>
                <a:spcPct val="107000"/>
              </a:lnSpc>
              <a:spcBef>
                <a:spcPts val="0"/>
              </a:spcBef>
              <a:spcAft>
                <a:spcPts val="0"/>
              </a:spcAft>
              <a:buSzPts val="1200"/>
              <a:buAutoNum type="arabicParenR"/>
            </a:pPr>
            <a:r>
              <a:rPr lang="en-US" sz="1200"/>
              <a:t>Segmentation - It is a task of classifying an image at pixel level </a:t>
            </a:r>
            <a:endParaRPr sz="1200"/>
          </a:p>
          <a:p>
            <a:pPr indent="-304800" lvl="0" marL="457200" rtl="0" algn="just">
              <a:lnSpc>
                <a:spcPct val="107000"/>
              </a:lnSpc>
              <a:spcBef>
                <a:spcPts val="0"/>
              </a:spcBef>
              <a:spcAft>
                <a:spcPts val="0"/>
              </a:spcAft>
              <a:buSzPts val="1200"/>
              <a:buAutoNum type="arabicParenR"/>
            </a:pPr>
            <a:r>
              <a:rPr lang="en-US" sz="1200"/>
              <a:t>Edge Detection - </a:t>
            </a:r>
            <a:r>
              <a:rPr lang="en-US" sz="1200">
                <a:solidFill>
                  <a:srgbClr val="222222"/>
                </a:solidFill>
                <a:highlight>
                  <a:srgbClr val="FFFFFF"/>
                </a:highlight>
                <a:latin typeface="Roboto"/>
                <a:ea typeface="Roboto"/>
                <a:cs typeface="Roboto"/>
                <a:sym typeface="Roboto"/>
              </a:rPr>
              <a:t>Sobel, Canny</a:t>
            </a:r>
            <a:endParaRPr sz="1200"/>
          </a:p>
          <a:p>
            <a:pPr indent="-304800" lvl="0" marL="457200" rtl="0" algn="just">
              <a:lnSpc>
                <a:spcPct val="107000"/>
              </a:lnSpc>
              <a:spcBef>
                <a:spcPts val="0"/>
              </a:spcBef>
              <a:spcAft>
                <a:spcPts val="0"/>
              </a:spcAft>
              <a:buSzPts val="1200"/>
              <a:buAutoNum type="arabicParenR"/>
            </a:pPr>
            <a:r>
              <a:rPr lang="en-US" sz="1200"/>
              <a:t>Computer Graphics (Automatic colorization) - Converting B&amp;W image to color image</a:t>
            </a:r>
            <a:endParaRPr sz="1200"/>
          </a:p>
        </p:txBody>
      </p:sp>
      <p:sp>
        <p:nvSpPr>
          <p:cNvPr id="78" name="Google Shape;78;g601e36c7ef_1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84150" lvl="0" marL="285750" rtl="0" algn="just">
              <a:lnSpc>
                <a:spcPct val="107000"/>
              </a:lnSpc>
              <a:spcBef>
                <a:spcPts val="0"/>
              </a:spcBef>
              <a:spcAft>
                <a:spcPts val="0"/>
              </a:spcAft>
              <a:buClr>
                <a:schemeClr val="dk1"/>
              </a:buClr>
              <a:buSzPts val="1600"/>
              <a:buFont typeface="Arial"/>
              <a:buNone/>
            </a:pPr>
            <a:r>
              <a:t/>
            </a:r>
            <a:endParaRPr/>
          </a:p>
        </p:txBody>
      </p:sp>
      <p:sp>
        <p:nvSpPr>
          <p:cNvPr id="90" name="Google Shape;9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04800" lvl="0" marL="457200" rtl="0" algn="just">
              <a:lnSpc>
                <a:spcPct val="107000"/>
              </a:lnSpc>
              <a:spcBef>
                <a:spcPts val="0"/>
              </a:spcBef>
              <a:spcAft>
                <a:spcPts val="0"/>
              </a:spcAft>
              <a:buSzPts val="1200"/>
              <a:buAutoNum type="arabicParenR"/>
            </a:pPr>
            <a:r>
              <a:rPr lang="en-US" sz="1200"/>
              <a:t>Traditionally all the image translation tasks have been tackled with special purpose models. Say for instance semantic segmentation we need FCN or deeplab architecture but we can’t use that architecture for, say converting a black and white image to color image.</a:t>
            </a:r>
            <a:endParaRPr sz="1200"/>
          </a:p>
          <a:p>
            <a:pPr indent="-304800" lvl="0" marL="457200" rtl="0" algn="just">
              <a:lnSpc>
                <a:spcPct val="107000"/>
              </a:lnSpc>
              <a:spcBef>
                <a:spcPts val="0"/>
              </a:spcBef>
              <a:spcAft>
                <a:spcPts val="0"/>
              </a:spcAft>
              <a:buSzPts val="1200"/>
              <a:buAutoNum type="arabicParenR"/>
            </a:pPr>
            <a:r>
              <a:rPr lang="en-US" sz="1200"/>
              <a:t>Pix to Pix General purpose - </a:t>
            </a:r>
            <a:r>
              <a:rPr lang="en-US" sz="1200"/>
              <a:t>So it makes it possible to apply the same generic approach to all the problems that would otherwise require different models.</a:t>
            </a:r>
            <a:endParaRPr sz="1200"/>
          </a:p>
          <a:p>
            <a:pPr indent="-304800" lvl="0" marL="457200" rtl="0" algn="just">
              <a:lnSpc>
                <a:spcPct val="107000"/>
              </a:lnSpc>
              <a:spcBef>
                <a:spcPts val="0"/>
              </a:spcBef>
              <a:spcAft>
                <a:spcPts val="0"/>
              </a:spcAft>
              <a:buSzPts val="1200"/>
              <a:buAutoNum type="arabicParenR"/>
            </a:pPr>
            <a:r>
              <a:rPr lang="en-US" sz="1200"/>
              <a:t>cGAN is particularly suitable for image to image translation because we can condition on an input image to get the corresponding output image </a:t>
            </a:r>
            <a:endParaRPr sz="1200"/>
          </a:p>
          <a:p>
            <a:pPr indent="-304800" lvl="0" marL="457200" rtl="0" algn="just">
              <a:lnSpc>
                <a:spcPct val="107000"/>
              </a:lnSpc>
              <a:spcBef>
                <a:spcPts val="0"/>
              </a:spcBef>
              <a:spcAft>
                <a:spcPts val="0"/>
              </a:spcAft>
              <a:buSzPts val="1200"/>
              <a:buAutoNum type="arabicParenR"/>
            </a:pPr>
            <a:r>
              <a:rPr lang="en-US" sz="1200"/>
              <a:t>To use pix to pix model you must have pair images. </a:t>
            </a:r>
            <a:endParaRPr sz="1200"/>
          </a:p>
        </p:txBody>
      </p:sp>
      <p:sp>
        <p:nvSpPr>
          <p:cNvPr id="104" name="Google Shape;10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01e36c7ef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01e36c7e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601e36c7e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01e36c7ef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01e36c7ef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601e36c7ef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01e36c7ef_0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01e36c7ef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601e36c7ef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8" name="Shape 18"/>
        <p:cNvGrpSpPr/>
        <p:nvPr/>
      </p:nvGrpSpPr>
      <p:grpSpPr>
        <a:xfrm>
          <a:off x="0" y="0"/>
          <a:ext cx="0" cy="0"/>
          <a:chOff x="0" y="0"/>
          <a:chExt cx="0" cy="0"/>
        </a:xfrm>
      </p:grpSpPr>
      <p:pic>
        <p:nvPicPr>
          <p:cNvPr id="19" name="Google Shape;19;p11"/>
          <p:cNvPicPr preferRelativeResize="0"/>
          <p:nvPr/>
        </p:nvPicPr>
        <p:blipFill rotWithShape="1">
          <a:blip r:embed="rId2">
            <a:alphaModFix/>
          </a:blip>
          <a:srcRect b="0" l="0" r="0" t="0"/>
          <a:stretch/>
        </p:blipFill>
        <p:spPr>
          <a:xfrm>
            <a:off x="-3" y="857"/>
            <a:ext cx="9144000" cy="6858000"/>
          </a:xfrm>
          <a:prstGeom prst="rect">
            <a:avLst/>
          </a:prstGeom>
          <a:noFill/>
          <a:ln>
            <a:noFill/>
          </a:ln>
        </p:spPr>
      </p:pic>
      <p:sp>
        <p:nvSpPr>
          <p:cNvPr id="20" name="Google Shape;20;p11"/>
          <p:cNvSpPr txBox="1"/>
          <p:nvPr>
            <p:ph idx="1" type="body"/>
          </p:nvPr>
        </p:nvSpPr>
        <p:spPr>
          <a:xfrm>
            <a:off x="493776" y="3968497"/>
            <a:ext cx="4978908" cy="1650381"/>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750"/>
              </a:spcBef>
              <a:spcAft>
                <a:spcPts val="0"/>
              </a:spcAft>
              <a:buSzPts val="2100"/>
              <a:buNone/>
              <a:defRPr b="0" i="0" sz="2100">
                <a:solidFill>
                  <a:schemeClr val="lt1"/>
                </a:solidFill>
                <a:latin typeface="Georgia"/>
                <a:ea typeface="Georgia"/>
                <a:cs typeface="Georgia"/>
                <a:sym typeface="Georgia"/>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 name="Google Shape;21;p11"/>
          <p:cNvSpPr txBox="1"/>
          <p:nvPr>
            <p:ph type="ctrTitle"/>
          </p:nvPr>
        </p:nvSpPr>
        <p:spPr>
          <a:xfrm>
            <a:off x="493776" y="1490472"/>
            <a:ext cx="4978908" cy="2386584"/>
          </a:xfrm>
          <a:prstGeom prst="rect">
            <a:avLst/>
          </a:prstGeom>
          <a:noFill/>
          <a:ln>
            <a:noFill/>
          </a:ln>
        </p:spPr>
        <p:txBody>
          <a:bodyPr anchorCtr="0" anchor="b" bIns="45700" lIns="0" spcFirstLastPara="1" rIns="91425" wrap="square" tIns="45700">
            <a:normAutofit/>
          </a:bodyPr>
          <a:lstStyle>
            <a:lvl1pPr lvl="0" algn="l">
              <a:lnSpc>
                <a:spcPct val="96666"/>
              </a:lnSpc>
              <a:spcBef>
                <a:spcPts val="0"/>
              </a:spcBef>
              <a:spcAft>
                <a:spcPts val="0"/>
              </a:spcAft>
              <a:buClr>
                <a:schemeClr val="lt1"/>
              </a:buClr>
              <a:buSzPts val="4500"/>
              <a:buFont typeface="Arial"/>
              <a:buNone/>
              <a:defRPr b="1" i="0" sz="45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 name="Google Shape;22;p11"/>
          <p:cNvPicPr preferRelativeResize="0"/>
          <p:nvPr/>
        </p:nvPicPr>
        <p:blipFill rotWithShape="1">
          <a:blip r:embed="rId3">
            <a:alphaModFix/>
          </a:blip>
          <a:srcRect b="0" l="0" r="0" t="0"/>
          <a:stretch/>
        </p:blipFill>
        <p:spPr>
          <a:xfrm>
            <a:off x="493776" y="6016249"/>
            <a:ext cx="3818411" cy="28318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Column Text">
  <p:cSld name="1 Column Text">
    <p:spTree>
      <p:nvGrpSpPr>
        <p:cNvPr id="23" name="Shape 23"/>
        <p:cNvGrpSpPr/>
        <p:nvPr/>
      </p:nvGrpSpPr>
      <p:grpSpPr>
        <a:xfrm>
          <a:off x="0" y="0"/>
          <a:ext cx="0" cy="0"/>
          <a:chOff x="0" y="0"/>
          <a:chExt cx="0" cy="0"/>
        </a:xfrm>
      </p:grpSpPr>
      <p:sp>
        <p:nvSpPr>
          <p:cNvPr id="24" name="Google Shape;24;p12"/>
          <p:cNvSpPr txBox="1"/>
          <p:nvPr>
            <p:ph idx="1" type="body"/>
          </p:nvPr>
        </p:nvSpPr>
        <p:spPr>
          <a:xfrm>
            <a:off x="427101" y="2189264"/>
            <a:ext cx="4802124" cy="3790483"/>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750"/>
              </a:spcBef>
              <a:spcAft>
                <a:spcPts val="0"/>
              </a:spcAft>
              <a:buSzPts val="1350"/>
              <a:buNone/>
              <a:defRPr b="0" i="0" sz="1350">
                <a:solidFill>
                  <a:schemeClr val="dk1"/>
                </a:solidFill>
                <a:latin typeface="Arial"/>
                <a:ea typeface="Arial"/>
                <a:cs typeface="Arial"/>
                <a:sym typeface="Arial"/>
              </a:defRPr>
            </a:lvl1pPr>
            <a:lvl2pPr indent="-228600" lvl="1" marL="914400" algn="l">
              <a:lnSpc>
                <a:spcPct val="90000"/>
              </a:lnSpc>
              <a:spcBef>
                <a:spcPts val="375"/>
              </a:spcBef>
              <a:spcAft>
                <a:spcPts val="0"/>
              </a:spcAft>
              <a:buSzPts val="1500"/>
              <a:buNone/>
              <a:defRPr sz="1500">
                <a:solidFill>
                  <a:srgbClr val="9E9E9E"/>
                </a:solidFill>
              </a:defRPr>
            </a:lvl2pPr>
            <a:lvl3pPr indent="-228600" lvl="2" marL="1371600" algn="l">
              <a:lnSpc>
                <a:spcPct val="90000"/>
              </a:lnSpc>
              <a:spcBef>
                <a:spcPts val="375"/>
              </a:spcBef>
              <a:spcAft>
                <a:spcPts val="0"/>
              </a:spcAft>
              <a:buSzPts val="1350"/>
              <a:buNone/>
              <a:defRPr sz="1350">
                <a:solidFill>
                  <a:srgbClr val="9E9E9E"/>
                </a:solidFill>
              </a:defRPr>
            </a:lvl3pPr>
            <a:lvl4pPr indent="-228600" lvl="3" marL="1828800" algn="l">
              <a:lnSpc>
                <a:spcPct val="90000"/>
              </a:lnSpc>
              <a:spcBef>
                <a:spcPts val="375"/>
              </a:spcBef>
              <a:spcAft>
                <a:spcPts val="0"/>
              </a:spcAft>
              <a:buSzPts val="1200"/>
              <a:buNone/>
              <a:defRPr sz="1200">
                <a:solidFill>
                  <a:srgbClr val="9E9E9E"/>
                </a:solidFill>
              </a:defRPr>
            </a:lvl4pPr>
            <a:lvl5pPr indent="-228600" lvl="4" marL="2286000" algn="l">
              <a:lnSpc>
                <a:spcPct val="90000"/>
              </a:lnSpc>
              <a:spcBef>
                <a:spcPts val="375"/>
              </a:spcBef>
              <a:spcAft>
                <a:spcPts val="0"/>
              </a:spcAft>
              <a:buSzPts val="1200"/>
              <a:buNone/>
              <a:defRPr sz="1200">
                <a:solidFill>
                  <a:srgbClr val="9E9E9E"/>
                </a:solidFill>
              </a:defRPr>
            </a:lvl5pPr>
            <a:lvl6pPr indent="-228600" lvl="5" marL="2743200" algn="l">
              <a:lnSpc>
                <a:spcPct val="90000"/>
              </a:lnSpc>
              <a:spcBef>
                <a:spcPts val="375"/>
              </a:spcBef>
              <a:spcAft>
                <a:spcPts val="0"/>
              </a:spcAft>
              <a:buClr>
                <a:srgbClr val="9E9E9E"/>
              </a:buClr>
              <a:buSzPts val="1200"/>
              <a:buNone/>
              <a:defRPr sz="1200">
                <a:solidFill>
                  <a:srgbClr val="9E9E9E"/>
                </a:solidFill>
              </a:defRPr>
            </a:lvl6pPr>
            <a:lvl7pPr indent="-228600" lvl="6" marL="3200400" algn="l">
              <a:lnSpc>
                <a:spcPct val="90000"/>
              </a:lnSpc>
              <a:spcBef>
                <a:spcPts val="375"/>
              </a:spcBef>
              <a:spcAft>
                <a:spcPts val="0"/>
              </a:spcAft>
              <a:buClr>
                <a:srgbClr val="9E9E9E"/>
              </a:buClr>
              <a:buSzPts val="1200"/>
              <a:buNone/>
              <a:defRPr sz="1200">
                <a:solidFill>
                  <a:srgbClr val="9E9E9E"/>
                </a:solidFill>
              </a:defRPr>
            </a:lvl7pPr>
            <a:lvl8pPr indent="-228600" lvl="7" marL="3657600" algn="l">
              <a:lnSpc>
                <a:spcPct val="90000"/>
              </a:lnSpc>
              <a:spcBef>
                <a:spcPts val="375"/>
              </a:spcBef>
              <a:spcAft>
                <a:spcPts val="0"/>
              </a:spcAft>
              <a:buClr>
                <a:srgbClr val="9E9E9E"/>
              </a:buClr>
              <a:buSzPts val="1200"/>
              <a:buNone/>
              <a:defRPr sz="1200">
                <a:solidFill>
                  <a:srgbClr val="9E9E9E"/>
                </a:solidFill>
              </a:defRPr>
            </a:lvl8pPr>
            <a:lvl9pPr indent="-228600" lvl="8" marL="4114800" algn="l">
              <a:lnSpc>
                <a:spcPct val="90000"/>
              </a:lnSpc>
              <a:spcBef>
                <a:spcPts val="375"/>
              </a:spcBef>
              <a:spcAft>
                <a:spcPts val="0"/>
              </a:spcAft>
              <a:buClr>
                <a:srgbClr val="9E9E9E"/>
              </a:buClr>
              <a:buSzPts val="1200"/>
              <a:buNone/>
              <a:defRPr sz="1200">
                <a:solidFill>
                  <a:srgbClr val="9E9E9E"/>
                </a:solidFill>
              </a:defRPr>
            </a:lvl9pPr>
          </a:lstStyle>
          <a:p/>
        </p:txBody>
      </p:sp>
      <p:sp>
        <p:nvSpPr>
          <p:cNvPr id="25" name="Google Shape;25;p12"/>
          <p:cNvSpPr txBox="1"/>
          <p:nvPr>
            <p:ph type="title"/>
          </p:nvPr>
        </p:nvSpPr>
        <p:spPr>
          <a:xfrm>
            <a:off x="427101" y="1320800"/>
            <a:ext cx="7886700" cy="716084"/>
          </a:xfrm>
          <a:prstGeom prst="rect">
            <a:avLst/>
          </a:prstGeom>
          <a:noFill/>
          <a:ln>
            <a:noFill/>
          </a:ln>
        </p:spPr>
        <p:txBody>
          <a:bodyPr anchorCtr="0" anchor="b" bIns="45700" lIns="91425" spcFirstLastPara="1" rIns="91425" wrap="square" tIns="45700">
            <a:normAutofit/>
          </a:bodyPr>
          <a:lstStyle>
            <a:lvl1pPr lv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 3 level Bullet List">
  <p:cSld name=" 3 level Bullet List">
    <p:spTree>
      <p:nvGrpSpPr>
        <p:cNvPr id="26" name="Shape 26"/>
        <p:cNvGrpSpPr/>
        <p:nvPr/>
      </p:nvGrpSpPr>
      <p:grpSpPr>
        <a:xfrm>
          <a:off x="0" y="0"/>
          <a:ext cx="0" cy="0"/>
          <a:chOff x="0" y="0"/>
          <a:chExt cx="0" cy="0"/>
        </a:xfrm>
      </p:grpSpPr>
      <p:sp>
        <p:nvSpPr>
          <p:cNvPr id="27" name="Google Shape;27;p13"/>
          <p:cNvSpPr txBox="1"/>
          <p:nvPr>
            <p:ph type="title"/>
          </p:nvPr>
        </p:nvSpPr>
        <p:spPr>
          <a:xfrm>
            <a:off x="427101" y="1320800"/>
            <a:ext cx="7886700" cy="716084"/>
          </a:xfrm>
          <a:prstGeom prst="rect">
            <a:avLst/>
          </a:prstGeom>
          <a:noFill/>
          <a:ln>
            <a:noFill/>
          </a:ln>
        </p:spPr>
        <p:txBody>
          <a:bodyPr anchorCtr="0" anchor="b" bIns="45700" lIns="91425" spcFirstLastPara="1" rIns="91425" wrap="square" tIns="45700">
            <a:normAutofit/>
          </a:bodyPr>
          <a:lstStyle>
            <a:lvl1pPr lv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3"/>
          <p:cNvSpPr txBox="1"/>
          <p:nvPr>
            <p:ph idx="1" type="body"/>
          </p:nvPr>
        </p:nvSpPr>
        <p:spPr>
          <a:xfrm>
            <a:off x="425197" y="2185416"/>
            <a:ext cx="7259240" cy="3848100"/>
          </a:xfrm>
          <a:prstGeom prst="rect">
            <a:avLst/>
          </a:prstGeom>
          <a:noFill/>
          <a:ln>
            <a:noFill/>
          </a:ln>
        </p:spPr>
        <p:txBody>
          <a:bodyPr anchorCtr="0" anchor="t" bIns="45700" lIns="91425" spcFirstLastPara="1" rIns="91425" wrap="square" tIns="45700">
            <a:normAutofit/>
          </a:bodyPr>
          <a:lstStyle>
            <a:lvl1pPr indent="-228600" lvl="0" marL="457200" algn="l">
              <a:lnSpc>
                <a:spcPct val="135294"/>
              </a:lnSpc>
              <a:spcBef>
                <a:spcPts val="750"/>
              </a:spcBef>
              <a:spcAft>
                <a:spcPts val="0"/>
              </a:spcAft>
              <a:buClr>
                <a:srgbClr val="005BBB"/>
              </a:buClr>
              <a:buSzPts val="1275"/>
              <a:buFont typeface="Arial"/>
              <a:buNone/>
              <a:defRPr b="1" sz="1275">
                <a:solidFill>
                  <a:srgbClr val="005BBB"/>
                </a:solidFill>
                <a:latin typeface="Arial"/>
                <a:ea typeface="Arial"/>
                <a:cs typeface="Arial"/>
                <a:sym typeface="Arial"/>
              </a:defRPr>
            </a:lvl1pPr>
            <a:lvl2pPr indent="-323850" lvl="1" marL="914400" algn="l">
              <a:lnSpc>
                <a:spcPct val="115000"/>
              </a:lnSpc>
              <a:spcBef>
                <a:spcPts val="375"/>
              </a:spcBef>
              <a:spcAft>
                <a:spcPts val="0"/>
              </a:spcAft>
              <a:buClr>
                <a:srgbClr val="005BBB"/>
              </a:buClr>
              <a:buSzPts val="1500"/>
              <a:buFont typeface="Arial"/>
              <a:buChar char="•"/>
              <a:defRPr sz="1500">
                <a:solidFill>
                  <a:schemeClr val="dk1"/>
                </a:solidFill>
                <a:latin typeface="Arial"/>
                <a:ea typeface="Arial"/>
                <a:cs typeface="Arial"/>
                <a:sym typeface="Arial"/>
              </a:defRPr>
            </a:lvl2pPr>
            <a:lvl3pPr indent="-323850" lvl="2" marL="1371600" marR="0" algn="l">
              <a:lnSpc>
                <a:spcPct val="115000"/>
              </a:lnSpc>
              <a:spcBef>
                <a:spcPts val="375"/>
              </a:spcBef>
              <a:spcAft>
                <a:spcPts val="0"/>
              </a:spcAft>
              <a:buClr>
                <a:srgbClr val="005BBB"/>
              </a:buClr>
              <a:buSzPts val="1500"/>
              <a:buFont typeface="Merriweather Sans"/>
              <a:buChar char="-"/>
              <a:defRPr sz="1500">
                <a:solidFill>
                  <a:schemeClr val="dk1"/>
                </a:solidFill>
                <a:latin typeface="Arial"/>
                <a:ea typeface="Arial"/>
                <a:cs typeface="Arial"/>
                <a:sym typeface="Arial"/>
              </a:defRPr>
            </a:lvl3pPr>
            <a:lvl4pPr indent="-314325" lvl="3" marL="1828800" algn="l">
              <a:lnSpc>
                <a:spcPct val="90000"/>
              </a:lnSpc>
              <a:spcBef>
                <a:spcPts val="375"/>
              </a:spcBef>
              <a:spcAft>
                <a:spcPts val="0"/>
              </a:spcAft>
              <a:buClr>
                <a:srgbClr val="005BBB"/>
              </a:buClr>
              <a:buSzPts val="1350"/>
              <a:buChar char="•"/>
              <a:defRPr>
                <a:solidFill>
                  <a:srgbClr val="666666"/>
                </a:solidFill>
                <a:latin typeface="Arial"/>
                <a:ea typeface="Arial"/>
                <a:cs typeface="Arial"/>
                <a:sym typeface="Arial"/>
              </a:defRPr>
            </a:lvl4pPr>
            <a:lvl5pPr indent="-314325" lvl="4" marL="2286000" algn="l">
              <a:lnSpc>
                <a:spcPct val="90000"/>
              </a:lnSpc>
              <a:spcBef>
                <a:spcPts val="375"/>
              </a:spcBef>
              <a:spcAft>
                <a:spcPts val="0"/>
              </a:spcAft>
              <a:buClr>
                <a:srgbClr val="005BBB"/>
              </a:buClr>
              <a:buSzPts val="1350"/>
              <a:buChar char="•"/>
              <a:defRPr>
                <a:solidFill>
                  <a:srgbClr val="666666"/>
                </a:solidFill>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p:cSld name="Divider Slide">
    <p:spTree>
      <p:nvGrpSpPr>
        <p:cNvPr id="29" name="Shape 29"/>
        <p:cNvGrpSpPr/>
        <p:nvPr/>
      </p:nvGrpSpPr>
      <p:grpSpPr>
        <a:xfrm>
          <a:off x="0" y="0"/>
          <a:ext cx="0" cy="0"/>
          <a:chOff x="0" y="0"/>
          <a:chExt cx="0" cy="0"/>
        </a:xfrm>
      </p:grpSpPr>
      <p:pic>
        <p:nvPicPr>
          <p:cNvPr id="30" name="Google Shape;30;p14"/>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31" name="Google Shape;31;p14"/>
          <p:cNvSpPr txBox="1"/>
          <p:nvPr>
            <p:ph type="ctrTitle"/>
          </p:nvPr>
        </p:nvSpPr>
        <p:spPr>
          <a:xfrm>
            <a:off x="493776" y="1490663"/>
            <a:ext cx="4978908" cy="2387600"/>
          </a:xfrm>
          <a:prstGeom prst="rect">
            <a:avLst/>
          </a:prstGeom>
          <a:noFill/>
          <a:ln>
            <a:noFill/>
          </a:ln>
        </p:spPr>
        <p:txBody>
          <a:bodyPr anchorCtr="0" anchor="b" bIns="45700" lIns="0" spcFirstLastPara="1" rIns="91425" wrap="square" tIns="45700">
            <a:normAutofit/>
          </a:bodyPr>
          <a:lstStyle>
            <a:lvl1pPr lvl="0" algn="l">
              <a:lnSpc>
                <a:spcPct val="96666"/>
              </a:lnSpc>
              <a:spcBef>
                <a:spcPts val="0"/>
              </a:spcBef>
              <a:spcAft>
                <a:spcPts val="0"/>
              </a:spcAft>
              <a:buClr>
                <a:schemeClr val="lt1"/>
              </a:buClr>
              <a:buSzPts val="4500"/>
              <a:buFont typeface="Arial"/>
              <a:buNone/>
              <a:defRPr b="1" i="0" sz="45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4"/>
          <p:cNvSpPr txBox="1"/>
          <p:nvPr>
            <p:ph idx="1" type="subTitle"/>
          </p:nvPr>
        </p:nvSpPr>
        <p:spPr>
          <a:xfrm>
            <a:off x="493776" y="3970337"/>
            <a:ext cx="4978908" cy="2212976"/>
          </a:xfrm>
          <a:prstGeom prst="rect">
            <a:avLst/>
          </a:prstGeom>
          <a:noFill/>
          <a:ln>
            <a:noFill/>
          </a:ln>
        </p:spPr>
        <p:txBody>
          <a:bodyPr anchorCtr="0" anchor="t" bIns="45700" lIns="0" spcFirstLastPara="1" rIns="91425" wrap="square" tIns="45700">
            <a:normAutofit/>
          </a:bodyPr>
          <a:lstStyle>
            <a:lvl1pPr lvl="0" algn="l">
              <a:lnSpc>
                <a:spcPct val="90000"/>
              </a:lnSpc>
              <a:spcBef>
                <a:spcPts val="750"/>
              </a:spcBef>
              <a:spcAft>
                <a:spcPts val="0"/>
              </a:spcAft>
              <a:buSzPts val="2100"/>
              <a:buNone/>
              <a:defRPr b="0" sz="2100">
                <a:solidFill>
                  <a:schemeClr val="lt1"/>
                </a:solidFill>
                <a:latin typeface="Georgia"/>
                <a:ea typeface="Georgia"/>
                <a:cs typeface="Georgia"/>
                <a:sym typeface="Georgia"/>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pic>
        <p:nvPicPr>
          <p:cNvPr id="33" name="Google Shape;33;p14"/>
          <p:cNvPicPr preferRelativeResize="0"/>
          <p:nvPr/>
        </p:nvPicPr>
        <p:blipFill rotWithShape="1">
          <a:blip r:embed="rId3">
            <a:alphaModFix/>
          </a:blip>
          <a:srcRect b="0" l="0" r="0" t="0"/>
          <a:stretch/>
        </p:blipFill>
        <p:spPr>
          <a:xfrm>
            <a:off x="266701" y="321147"/>
            <a:ext cx="3818411" cy="28318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Text">
  <p:cSld name="2 Column Text">
    <p:spTree>
      <p:nvGrpSpPr>
        <p:cNvPr id="34" name="Shape 34"/>
        <p:cNvGrpSpPr/>
        <p:nvPr/>
      </p:nvGrpSpPr>
      <p:grpSpPr>
        <a:xfrm>
          <a:off x="0" y="0"/>
          <a:ext cx="0" cy="0"/>
          <a:chOff x="0" y="0"/>
          <a:chExt cx="0" cy="0"/>
        </a:xfrm>
      </p:grpSpPr>
      <p:sp>
        <p:nvSpPr>
          <p:cNvPr id="35" name="Google Shape;35;p15"/>
          <p:cNvSpPr txBox="1"/>
          <p:nvPr>
            <p:ph idx="1" type="body"/>
          </p:nvPr>
        </p:nvSpPr>
        <p:spPr>
          <a:xfrm>
            <a:off x="425196" y="2185417"/>
            <a:ext cx="3134815" cy="3511409"/>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750"/>
              </a:spcBef>
              <a:spcAft>
                <a:spcPts val="0"/>
              </a:spcAft>
              <a:buSzPts val="1350"/>
              <a:buNone/>
              <a:defRPr b="0" i="0" sz="1350">
                <a:solidFill>
                  <a:schemeClr val="dk1"/>
                </a:solidFill>
                <a:latin typeface="Arial"/>
                <a:ea typeface="Arial"/>
                <a:cs typeface="Arial"/>
                <a:sym typeface="Arial"/>
              </a:defRPr>
            </a:lvl1pPr>
            <a:lvl2pPr indent="-228600" lvl="1" marL="914400" algn="l">
              <a:lnSpc>
                <a:spcPct val="90000"/>
              </a:lnSpc>
              <a:spcBef>
                <a:spcPts val="375"/>
              </a:spcBef>
              <a:spcAft>
                <a:spcPts val="0"/>
              </a:spcAft>
              <a:buSzPts val="1500"/>
              <a:buNone/>
              <a:defRPr sz="1500">
                <a:solidFill>
                  <a:srgbClr val="9E9E9E"/>
                </a:solidFill>
              </a:defRPr>
            </a:lvl2pPr>
            <a:lvl3pPr indent="-228600" lvl="2" marL="1371600" algn="l">
              <a:lnSpc>
                <a:spcPct val="90000"/>
              </a:lnSpc>
              <a:spcBef>
                <a:spcPts val="375"/>
              </a:spcBef>
              <a:spcAft>
                <a:spcPts val="0"/>
              </a:spcAft>
              <a:buSzPts val="1350"/>
              <a:buNone/>
              <a:defRPr sz="1350">
                <a:solidFill>
                  <a:srgbClr val="9E9E9E"/>
                </a:solidFill>
              </a:defRPr>
            </a:lvl3pPr>
            <a:lvl4pPr indent="-228600" lvl="3" marL="1828800" algn="l">
              <a:lnSpc>
                <a:spcPct val="90000"/>
              </a:lnSpc>
              <a:spcBef>
                <a:spcPts val="375"/>
              </a:spcBef>
              <a:spcAft>
                <a:spcPts val="0"/>
              </a:spcAft>
              <a:buSzPts val="1200"/>
              <a:buNone/>
              <a:defRPr sz="1200">
                <a:solidFill>
                  <a:srgbClr val="9E9E9E"/>
                </a:solidFill>
              </a:defRPr>
            </a:lvl4pPr>
            <a:lvl5pPr indent="-228600" lvl="4" marL="2286000" algn="l">
              <a:lnSpc>
                <a:spcPct val="90000"/>
              </a:lnSpc>
              <a:spcBef>
                <a:spcPts val="375"/>
              </a:spcBef>
              <a:spcAft>
                <a:spcPts val="0"/>
              </a:spcAft>
              <a:buSzPts val="1200"/>
              <a:buNone/>
              <a:defRPr sz="1200">
                <a:solidFill>
                  <a:srgbClr val="9E9E9E"/>
                </a:solidFill>
              </a:defRPr>
            </a:lvl5pPr>
            <a:lvl6pPr indent="-228600" lvl="5" marL="2743200" algn="l">
              <a:lnSpc>
                <a:spcPct val="90000"/>
              </a:lnSpc>
              <a:spcBef>
                <a:spcPts val="375"/>
              </a:spcBef>
              <a:spcAft>
                <a:spcPts val="0"/>
              </a:spcAft>
              <a:buClr>
                <a:srgbClr val="9E9E9E"/>
              </a:buClr>
              <a:buSzPts val="1200"/>
              <a:buNone/>
              <a:defRPr sz="1200">
                <a:solidFill>
                  <a:srgbClr val="9E9E9E"/>
                </a:solidFill>
              </a:defRPr>
            </a:lvl6pPr>
            <a:lvl7pPr indent="-228600" lvl="6" marL="3200400" algn="l">
              <a:lnSpc>
                <a:spcPct val="90000"/>
              </a:lnSpc>
              <a:spcBef>
                <a:spcPts val="375"/>
              </a:spcBef>
              <a:spcAft>
                <a:spcPts val="0"/>
              </a:spcAft>
              <a:buClr>
                <a:srgbClr val="9E9E9E"/>
              </a:buClr>
              <a:buSzPts val="1200"/>
              <a:buNone/>
              <a:defRPr sz="1200">
                <a:solidFill>
                  <a:srgbClr val="9E9E9E"/>
                </a:solidFill>
              </a:defRPr>
            </a:lvl7pPr>
            <a:lvl8pPr indent="-228600" lvl="7" marL="3657600" algn="l">
              <a:lnSpc>
                <a:spcPct val="90000"/>
              </a:lnSpc>
              <a:spcBef>
                <a:spcPts val="375"/>
              </a:spcBef>
              <a:spcAft>
                <a:spcPts val="0"/>
              </a:spcAft>
              <a:buClr>
                <a:srgbClr val="9E9E9E"/>
              </a:buClr>
              <a:buSzPts val="1200"/>
              <a:buNone/>
              <a:defRPr sz="1200">
                <a:solidFill>
                  <a:srgbClr val="9E9E9E"/>
                </a:solidFill>
              </a:defRPr>
            </a:lvl8pPr>
            <a:lvl9pPr indent="-228600" lvl="8" marL="4114800" algn="l">
              <a:lnSpc>
                <a:spcPct val="90000"/>
              </a:lnSpc>
              <a:spcBef>
                <a:spcPts val="375"/>
              </a:spcBef>
              <a:spcAft>
                <a:spcPts val="0"/>
              </a:spcAft>
              <a:buClr>
                <a:srgbClr val="9E9E9E"/>
              </a:buClr>
              <a:buSzPts val="1200"/>
              <a:buNone/>
              <a:defRPr sz="1200">
                <a:solidFill>
                  <a:srgbClr val="9E9E9E"/>
                </a:solidFill>
              </a:defRPr>
            </a:lvl9pPr>
          </a:lstStyle>
          <a:p/>
        </p:txBody>
      </p:sp>
      <p:sp>
        <p:nvSpPr>
          <p:cNvPr id="36" name="Google Shape;36;p15"/>
          <p:cNvSpPr txBox="1"/>
          <p:nvPr>
            <p:ph idx="2" type="body"/>
          </p:nvPr>
        </p:nvSpPr>
        <p:spPr>
          <a:xfrm>
            <a:off x="3771900" y="2185417"/>
            <a:ext cx="3134815" cy="3511409"/>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750"/>
              </a:spcBef>
              <a:spcAft>
                <a:spcPts val="0"/>
              </a:spcAft>
              <a:buSzPts val="1350"/>
              <a:buNone/>
              <a:defRPr b="0" i="0" sz="1350">
                <a:solidFill>
                  <a:schemeClr val="dk1"/>
                </a:solidFill>
                <a:latin typeface="Arial"/>
                <a:ea typeface="Arial"/>
                <a:cs typeface="Arial"/>
                <a:sym typeface="Arial"/>
              </a:defRPr>
            </a:lvl1pPr>
            <a:lvl2pPr indent="-228600" lvl="1" marL="914400" algn="l">
              <a:lnSpc>
                <a:spcPct val="90000"/>
              </a:lnSpc>
              <a:spcBef>
                <a:spcPts val="375"/>
              </a:spcBef>
              <a:spcAft>
                <a:spcPts val="0"/>
              </a:spcAft>
              <a:buSzPts val="1500"/>
              <a:buNone/>
              <a:defRPr sz="1500">
                <a:solidFill>
                  <a:srgbClr val="9E9E9E"/>
                </a:solidFill>
              </a:defRPr>
            </a:lvl2pPr>
            <a:lvl3pPr indent="-228600" lvl="2" marL="1371600" algn="l">
              <a:lnSpc>
                <a:spcPct val="90000"/>
              </a:lnSpc>
              <a:spcBef>
                <a:spcPts val="375"/>
              </a:spcBef>
              <a:spcAft>
                <a:spcPts val="0"/>
              </a:spcAft>
              <a:buSzPts val="1350"/>
              <a:buNone/>
              <a:defRPr sz="1350">
                <a:solidFill>
                  <a:srgbClr val="9E9E9E"/>
                </a:solidFill>
              </a:defRPr>
            </a:lvl3pPr>
            <a:lvl4pPr indent="-228600" lvl="3" marL="1828800" algn="l">
              <a:lnSpc>
                <a:spcPct val="90000"/>
              </a:lnSpc>
              <a:spcBef>
                <a:spcPts val="375"/>
              </a:spcBef>
              <a:spcAft>
                <a:spcPts val="0"/>
              </a:spcAft>
              <a:buSzPts val="1200"/>
              <a:buNone/>
              <a:defRPr sz="1200">
                <a:solidFill>
                  <a:srgbClr val="9E9E9E"/>
                </a:solidFill>
              </a:defRPr>
            </a:lvl4pPr>
            <a:lvl5pPr indent="-228600" lvl="4" marL="2286000" algn="l">
              <a:lnSpc>
                <a:spcPct val="90000"/>
              </a:lnSpc>
              <a:spcBef>
                <a:spcPts val="375"/>
              </a:spcBef>
              <a:spcAft>
                <a:spcPts val="0"/>
              </a:spcAft>
              <a:buSzPts val="1200"/>
              <a:buNone/>
              <a:defRPr sz="1200">
                <a:solidFill>
                  <a:srgbClr val="9E9E9E"/>
                </a:solidFill>
              </a:defRPr>
            </a:lvl5pPr>
            <a:lvl6pPr indent="-228600" lvl="5" marL="2743200" algn="l">
              <a:lnSpc>
                <a:spcPct val="90000"/>
              </a:lnSpc>
              <a:spcBef>
                <a:spcPts val="375"/>
              </a:spcBef>
              <a:spcAft>
                <a:spcPts val="0"/>
              </a:spcAft>
              <a:buClr>
                <a:srgbClr val="9E9E9E"/>
              </a:buClr>
              <a:buSzPts val="1200"/>
              <a:buNone/>
              <a:defRPr sz="1200">
                <a:solidFill>
                  <a:srgbClr val="9E9E9E"/>
                </a:solidFill>
              </a:defRPr>
            </a:lvl6pPr>
            <a:lvl7pPr indent="-228600" lvl="6" marL="3200400" algn="l">
              <a:lnSpc>
                <a:spcPct val="90000"/>
              </a:lnSpc>
              <a:spcBef>
                <a:spcPts val="375"/>
              </a:spcBef>
              <a:spcAft>
                <a:spcPts val="0"/>
              </a:spcAft>
              <a:buClr>
                <a:srgbClr val="9E9E9E"/>
              </a:buClr>
              <a:buSzPts val="1200"/>
              <a:buNone/>
              <a:defRPr sz="1200">
                <a:solidFill>
                  <a:srgbClr val="9E9E9E"/>
                </a:solidFill>
              </a:defRPr>
            </a:lvl7pPr>
            <a:lvl8pPr indent="-228600" lvl="7" marL="3657600" algn="l">
              <a:lnSpc>
                <a:spcPct val="90000"/>
              </a:lnSpc>
              <a:spcBef>
                <a:spcPts val="375"/>
              </a:spcBef>
              <a:spcAft>
                <a:spcPts val="0"/>
              </a:spcAft>
              <a:buClr>
                <a:srgbClr val="9E9E9E"/>
              </a:buClr>
              <a:buSzPts val="1200"/>
              <a:buNone/>
              <a:defRPr sz="1200">
                <a:solidFill>
                  <a:srgbClr val="9E9E9E"/>
                </a:solidFill>
              </a:defRPr>
            </a:lvl8pPr>
            <a:lvl9pPr indent="-228600" lvl="8" marL="4114800" algn="l">
              <a:lnSpc>
                <a:spcPct val="90000"/>
              </a:lnSpc>
              <a:spcBef>
                <a:spcPts val="375"/>
              </a:spcBef>
              <a:spcAft>
                <a:spcPts val="0"/>
              </a:spcAft>
              <a:buClr>
                <a:srgbClr val="9E9E9E"/>
              </a:buClr>
              <a:buSzPts val="1200"/>
              <a:buNone/>
              <a:defRPr sz="1200">
                <a:solidFill>
                  <a:srgbClr val="9E9E9E"/>
                </a:solidFill>
              </a:defRPr>
            </a:lvl9pPr>
          </a:lstStyle>
          <a:p/>
        </p:txBody>
      </p:sp>
      <p:sp>
        <p:nvSpPr>
          <p:cNvPr id="37" name="Google Shape;37;p15"/>
          <p:cNvSpPr txBox="1"/>
          <p:nvPr>
            <p:ph type="title"/>
          </p:nvPr>
        </p:nvSpPr>
        <p:spPr>
          <a:xfrm>
            <a:off x="427101" y="1320800"/>
            <a:ext cx="7886700" cy="716084"/>
          </a:xfrm>
          <a:prstGeom prst="rect">
            <a:avLst/>
          </a:prstGeom>
          <a:noFill/>
          <a:ln>
            <a:noFill/>
          </a:ln>
        </p:spPr>
        <p:txBody>
          <a:bodyPr anchorCtr="0" anchor="b" bIns="45700" lIns="91425" spcFirstLastPara="1" rIns="91425" wrap="square" tIns="45700">
            <a:normAutofit/>
          </a:bodyPr>
          <a:lstStyle>
            <a:lvl1pPr lv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p:cSld name="Bulleted List">
    <p:spTree>
      <p:nvGrpSpPr>
        <p:cNvPr id="38" name="Shape 38"/>
        <p:cNvGrpSpPr/>
        <p:nvPr/>
      </p:nvGrpSpPr>
      <p:grpSpPr>
        <a:xfrm>
          <a:off x="0" y="0"/>
          <a:ext cx="0" cy="0"/>
          <a:chOff x="0" y="0"/>
          <a:chExt cx="0" cy="0"/>
        </a:xfrm>
      </p:grpSpPr>
      <p:sp>
        <p:nvSpPr>
          <p:cNvPr id="39" name="Google Shape;39;p16"/>
          <p:cNvSpPr txBox="1"/>
          <p:nvPr>
            <p:ph idx="1" type="body"/>
          </p:nvPr>
        </p:nvSpPr>
        <p:spPr>
          <a:xfrm>
            <a:off x="425196" y="2185417"/>
            <a:ext cx="6418318" cy="3732425"/>
          </a:xfrm>
          <a:prstGeom prst="rect">
            <a:avLst/>
          </a:prstGeom>
          <a:noFill/>
          <a:ln>
            <a:noFill/>
          </a:ln>
        </p:spPr>
        <p:txBody>
          <a:bodyPr anchorCtr="0" anchor="t" bIns="45700" lIns="182875" spcFirstLastPara="1" rIns="182875" wrap="square" tIns="45700">
            <a:noAutofit/>
          </a:bodyPr>
          <a:lstStyle>
            <a:lvl1pPr indent="-332422" lvl="0" marL="457200" marR="0" algn="l">
              <a:lnSpc>
                <a:spcPct val="130000"/>
              </a:lnSpc>
              <a:spcBef>
                <a:spcPts val="750"/>
              </a:spcBef>
              <a:spcAft>
                <a:spcPts val="0"/>
              </a:spcAft>
              <a:buClr>
                <a:srgbClr val="005BBB"/>
              </a:buClr>
              <a:buSzPts val="1635"/>
              <a:buFont typeface="Arial"/>
              <a:buChar char="•"/>
              <a:defRPr b="0" i="0" sz="1500">
                <a:solidFill>
                  <a:schemeClr val="dk1"/>
                </a:solidFill>
                <a:latin typeface="Arial"/>
                <a:ea typeface="Arial"/>
                <a:cs typeface="Arial"/>
                <a:sym typeface="Arial"/>
              </a:defRPr>
            </a:lvl1pPr>
            <a:lvl2pPr indent="-228600" lvl="1" marL="914400" algn="l">
              <a:lnSpc>
                <a:spcPct val="90000"/>
              </a:lnSpc>
              <a:spcBef>
                <a:spcPts val="375"/>
              </a:spcBef>
              <a:spcAft>
                <a:spcPts val="0"/>
              </a:spcAft>
              <a:buSzPts val="1500"/>
              <a:buNone/>
              <a:defRPr sz="1500">
                <a:solidFill>
                  <a:srgbClr val="9E9E9E"/>
                </a:solidFill>
              </a:defRPr>
            </a:lvl2pPr>
            <a:lvl3pPr indent="-228600" lvl="2" marL="1371600" algn="l">
              <a:lnSpc>
                <a:spcPct val="90000"/>
              </a:lnSpc>
              <a:spcBef>
                <a:spcPts val="375"/>
              </a:spcBef>
              <a:spcAft>
                <a:spcPts val="0"/>
              </a:spcAft>
              <a:buSzPts val="1350"/>
              <a:buNone/>
              <a:defRPr sz="1350">
                <a:solidFill>
                  <a:srgbClr val="9E9E9E"/>
                </a:solidFill>
              </a:defRPr>
            </a:lvl3pPr>
            <a:lvl4pPr indent="-228600" lvl="3" marL="1828800" algn="l">
              <a:lnSpc>
                <a:spcPct val="90000"/>
              </a:lnSpc>
              <a:spcBef>
                <a:spcPts val="375"/>
              </a:spcBef>
              <a:spcAft>
                <a:spcPts val="0"/>
              </a:spcAft>
              <a:buSzPts val="1200"/>
              <a:buNone/>
              <a:defRPr sz="1200">
                <a:solidFill>
                  <a:srgbClr val="9E9E9E"/>
                </a:solidFill>
              </a:defRPr>
            </a:lvl4pPr>
            <a:lvl5pPr indent="-228600" lvl="4" marL="2286000" algn="l">
              <a:lnSpc>
                <a:spcPct val="90000"/>
              </a:lnSpc>
              <a:spcBef>
                <a:spcPts val="375"/>
              </a:spcBef>
              <a:spcAft>
                <a:spcPts val="0"/>
              </a:spcAft>
              <a:buSzPts val="1200"/>
              <a:buNone/>
              <a:defRPr sz="1200">
                <a:solidFill>
                  <a:srgbClr val="9E9E9E"/>
                </a:solidFill>
              </a:defRPr>
            </a:lvl5pPr>
            <a:lvl6pPr indent="-228600" lvl="5" marL="2743200" algn="l">
              <a:lnSpc>
                <a:spcPct val="90000"/>
              </a:lnSpc>
              <a:spcBef>
                <a:spcPts val="375"/>
              </a:spcBef>
              <a:spcAft>
                <a:spcPts val="0"/>
              </a:spcAft>
              <a:buClr>
                <a:srgbClr val="9E9E9E"/>
              </a:buClr>
              <a:buSzPts val="1200"/>
              <a:buNone/>
              <a:defRPr sz="1200">
                <a:solidFill>
                  <a:srgbClr val="9E9E9E"/>
                </a:solidFill>
              </a:defRPr>
            </a:lvl6pPr>
            <a:lvl7pPr indent="-228600" lvl="6" marL="3200400" algn="l">
              <a:lnSpc>
                <a:spcPct val="90000"/>
              </a:lnSpc>
              <a:spcBef>
                <a:spcPts val="375"/>
              </a:spcBef>
              <a:spcAft>
                <a:spcPts val="0"/>
              </a:spcAft>
              <a:buClr>
                <a:srgbClr val="9E9E9E"/>
              </a:buClr>
              <a:buSzPts val="1200"/>
              <a:buNone/>
              <a:defRPr sz="1200">
                <a:solidFill>
                  <a:srgbClr val="9E9E9E"/>
                </a:solidFill>
              </a:defRPr>
            </a:lvl7pPr>
            <a:lvl8pPr indent="-228600" lvl="7" marL="3657600" algn="l">
              <a:lnSpc>
                <a:spcPct val="90000"/>
              </a:lnSpc>
              <a:spcBef>
                <a:spcPts val="375"/>
              </a:spcBef>
              <a:spcAft>
                <a:spcPts val="0"/>
              </a:spcAft>
              <a:buClr>
                <a:srgbClr val="9E9E9E"/>
              </a:buClr>
              <a:buSzPts val="1200"/>
              <a:buNone/>
              <a:defRPr sz="1200">
                <a:solidFill>
                  <a:srgbClr val="9E9E9E"/>
                </a:solidFill>
              </a:defRPr>
            </a:lvl8pPr>
            <a:lvl9pPr indent="-228600" lvl="8" marL="4114800" algn="l">
              <a:lnSpc>
                <a:spcPct val="90000"/>
              </a:lnSpc>
              <a:spcBef>
                <a:spcPts val="375"/>
              </a:spcBef>
              <a:spcAft>
                <a:spcPts val="0"/>
              </a:spcAft>
              <a:buClr>
                <a:srgbClr val="9E9E9E"/>
              </a:buClr>
              <a:buSzPts val="1200"/>
              <a:buNone/>
              <a:defRPr sz="1200">
                <a:solidFill>
                  <a:srgbClr val="9E9E9E"/>
                </a:solidFill>
              </a:defRPr>
            </a:lvl9pPr>
          </a:lstStyle>
          <a:p/>
        </p:txBody>
      </p:sp>
      <p:sp>
        <p:nvSpPr>
          <p:cNvPr id="40" name="Google Shape;40;p16"/>
          <p:cNvSpPr txBox="1"/>
          <p:nvPr>
            <p:ph type="title"/>
          </p:nvPr>
        </p:nvSpPr>
        <p:spPr>
          <a:xfrm>
            <a:off x="427101" y="1320800"/>
            <a:ext cx="7886700" cy="716084"/>
          </a:xfrm>
          <a:prstGeom prst="rect">
            <a:avLst/>
          </a:prstGeom>
          <a:noFill/>
          <a:ln>
            <a:noFill/>
          </a:ln>
        </p:spPr>
        <p:txBody>
          <a:bodyPr anchorCtr="0" anchor="b" bIns="45700" lIns="91425" spcFirstLastPara="1" rIns="91425" wrap="square" tIns="45700">
            <a:normAutofit/>
          </a:bodyPr>
          <a:lstStyle>
            <a:lvl1pPr lv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Photo">
  <p:cSld name="Text and Photo">
    <p:spTree>
      <p:nvGrpSpPr>
        <p:cNvPr id="41" name="Shape 41"/>
        <p:cNvGrpSpPr/>
        <p:nvPr/>
      </p:nvGrpSpPr>
      <p:grpSpPr>
        <a:xfrm>
          <a:off x="0" y="0"/>
          <a:ext cx="0" cy="0"/>
          <a:chOff x="0" y="0"/>
          <a:chExt cx="0" cy="0"/>
        </a:xfrm>
      </p:grpSpPr>
      <p:sp>
        <p:nvSpPr>
          <p:cNvPr id="42" name="Google Shape;42;p17"/>
          <p:cNvSpPr/>
          <p:nvPr>
            <p:ph idx="2" type="pic"/>
          </p:nvPr>
        </p:nvSpPr>
        <p:spPr>
          <a:xfrm>
            <a:off x="3823924" y="873940"/>
            <a:ext cx="5320076" cy="5987235"/>
          </a:xfrm>
          <a:prstGeom prst="rect">
            <a:avLst/>
          </a:prstGeom>
          <a:solidFill>
            <a:srgbClr val="BFBFBF"/>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ctr">
              <a:lnSpc>
                <a:spcPct val="90000"/>
              </a:lnSpc>
              <a:spcBef>
                <a:spcPts val="750"/>
              </a:spcBef>
              <a:spcAft>
                <a:spcPts val="0"/>
              </a:spcAft>
              <a:buClr>
                <a:srgbClr val="005BBB"/>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rgbClr val="005BBB"/>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rgbClr val="005BBB"/>
              </a:buClr>
              <a:buSzPts val="1800"/>
              <a:buFont typeface="Merriweather Sans"/>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rgbClr val="005BBB"/>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rgbClr val="005BBB"/>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3" name="Google Shape;43;p17"/>
          <p:cNvSpPr txBox="1"/>
          <p:nvPr>
            <p:ph type="title"/>
          </p:nvPr>
        </p:nvSpPr>
        <p:spPr>
          <a:xfrm>
            <a:off x="427101" y="1320800"/>
            <a:ext cx="3201490" cy="716084"/>
          </a:xfrm>
          <a:prstGeom prst="rect">
            <a:avLst/>
          </a:prstGeom>
          <a:noFill/>
          <a:ln>
            <a:noFill/>
          </a:ln>
        </p:spPr>
        <p:txBody>
          <a:bodyPr anchorCtr="0" anchor="b" bIns="45700" lIns="91425" spcFirstLastPara="1" rIns="91425" wrap="square" tIns="45700">
            <a:normAutofit/>
          </a:bodyPr>
          <a:lstStyle>
            <a:lvl1pPr lv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7"/>
          <p:cNvSpPr txBox="1"/>
          <p:nvPr>
            <p:ph idx="1" type="body"/>
          </p:nvPr>
        </p:nvSpPr>
        <p:spPr>
          <a:xfrm>
            <a:off x="427102" y="2189263"/>
            <a:ext cx="3001899" cy="2768327"/>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750"/>
              </a:spcBef>
              <a:spcAft>
                <a:spcPts val="0"/>
              </a:spcAft>
              <a:buSzPts val="1350"/>
              <a:buNone/>
              <a:defRPr b="0" i="0" sz="1350">
                <a:solidFill>
                  <a:schemeClr val="dk1"/>
                </a:solidFill>
                <a:latin typeface="Arial"/>
                <a:ea typeface="Arial"/>
                <a:cs typeface="Arial"/>
                <a:sym typeface="Arial"/>
              </a:defRPr>
            </a:lvl1pPr>
            <a:lvl2pPr indent="-228600" lvl="1" marL="914400" algn="l">
              <a:lnSpc>
                <a:spcPct val="90000"/>
              </a:lnSpc>
              <a:spcBef>
                <a:spcPts val="375"/>
              </a:spcBef>
              <a:spcAft>
                <a:spcPts val="0"/>
              </a:spcAft>
              <a:buSzPts val="1500"/>
              <a:buNone/>
              <a:defRPr sz="1500">
                <a:solidFill>
                  <a:srgbClr val="9E9E9E"/>
                </a:solidFill>
              </a:defRPr>
            </a:lvl2pPr>
            <a:lvl3pPr indent="-228600" lvl="2" marL="1371600" algn="l">
              <a:lnSpc>
                <a:spcPct val="90000"/>
              </a:lnSpc>
              <a:spcBef>
                <a:spcPts val="375"/>
              </a:spcBef>
              <a:spcAft>
                <a:spcPts val="0"/>
              </a:spcAft>
              <a:buSzPts val="1350"/>
              <a:buNone/>
              <a:defRPr sz="1350">
                <a:solidFill>
                  <a:srgbClr val="9E9E9E"/>
                </a:solidFill>
              </a:defRPr>
            </a:lvl3pPr>
            <a:lvl4pPr indent="-228600" lvl="3" marL="1828800" algn="l">
              <a:lnSpc>
                <a:spcPct val="90000"/>
              </a:lnSpc>
              <a:spcBef>
                <a:spcPts val="375"/>
              </a:spcBef>
              <a:spcAft>
                <a:spcPts val="0"/>
              </a:spcAft>
              <a:buSzPts val="1200"/>
              <a:buNone/>
              <a:defRPr sz="1200">
                <a:solidFill>
                  <a:srgbClr val="9E9E9E"/>
                </a:solidFill>
              </a:defRPr>
            </a:lvl4pPr>
            <a:lvl5pPr indent="-228600" lvl="4" marL="2286000" algn="l">
              <a:lnSpc>
                <a:spcPct val="90000"/>
              </a:lnSpc>
              <a:spcBef>
                <a:spcPts val="375"/>
              </a:spcBef>
              <a:spcAft>
                <a:spcPts val="0"/>
              </a:spcAft>
              <a:buSzPts val="1200"/>
              <a:buNone/>
              <a:defRPr sz="1200">
                <a:solidFill>
                  <a:srgbClr val="9E9E9E"/>
                </a:solidFill>
              </a:defRPr>
            </a:lvl5pPr>
            <a:lvl6pPr indent="-228600" lvl="5" marL="2743200" algn="l">
              <a:lnSpc>
                <a:spcPct val="90000"/>
              </a:lnSpc>
              <a:spcBef>
                <a:spcPts val="375"/>
              </a:spcBef>
              <a:spcAft>
                <a:spcPts val="0"/>
              </a:spcAft>
              <a:buClr>
                <a:srgbClr val="9E9E9E"/>
              </a:buClr>
              <a:buSzPts val="1200"/>
              <a:buNone/>
              <a:defRPr sz="1200">
                <a:solidFill>
                  <a:srgbClr val="9E9E9E"/>
                </a:solidFill>
              </a:defRPr>
            </a:lvl6pPr>
            <a:lvl7pPr indent="-228600" lvl="6" marL="3200400" algn="l">
              <a:lnSpc>
                <a:spcPct val="90000"/>
              </a:lnSpc>
              <a:spcBef>
                <a:spcPts val="375"/>
              </a:spcBef>
              <a:spcAft>
                <a:spcPts val="0"/>
              </a:spcAft>
              <a:buClr>
                <a:srgbClr val="9E9E9E"/>
              </a:buClr>
              <a:buSzPts val="1200"/>
              <a:buNone/>
              <a:defRPr sz="1200">
                <a:solidFill>
                  <a:srgbClr val="9E9E9E"/>
                </a:solidFill>
              </a:defRPr>
            </a:lvl7pPr>
            <a:lvl8pPr indent="-228600" lvl="7" marL="3657600" algn="l">
              <a:lnSpc>
                <a:spcPct val="90000"/>
              </a:lnSpc>
              <a:spcBef>
                <a:spcPts val="375"/>
              </a:spcBef>
              <a:spcAft>
                <a:spcPts val="0"/>
              </a:spcAft>
              <a:buClr>
                <a:srgbClr val="9E9E9E"/>
              </a:buClr>
              <a:buSzPts val="1200"/>
              <a:buNone/>
              <a:defRPr sz="1200">
                <a:solidFill>
                  <a:srgbClr val="9E9E9E"/>
                </a:solidFill>
              </a:defRPr>
            </a:lvl8pPr>
            <a:lvl9pPr indent="-228600" lvl="8" marL="4114800" algn="l">
              <a:lnSpc>
                <a:spcPct val="90000"/>
              </a:lnSpc>
              <a:spcBef>
                <a:spcPts val="375"/>
              </a:spcBef>
              <a:spcAft>
                <a:spcPts val="0"/>
              </a:spcAft>
              <a:buClr>
                <a:srgbClr val="9E9E9E"/>
              </a:buClr>
              <a:buSzPts val="1200"/>
              <a:buNone/>
              <a:defRPr sz="1200">
                <a:solidFill>
                  <a:srgbClr val="9E9E9E"/>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3 Photos">
  <p:cSld name="Text and 3 Photos">
    <p:spTree>
      <p:nvGrpSpPr>
        <p:cNvPr id="45" name="Shape 45"/>
        <p:cNvGrpSpPr/>
        <p:nvPr/>
      </p:nvGrpSpPr>
      <p:grpSpPr>
        <a:xfrm>
          <a:off x="0" y="0"/>
          <a:ext cx="0" cy="0"/>
          <a:chOff x="0" y="0"/>
          <a:chExt cx="0" cy="0"/>
        </a:xfrm>
      </p:grpSpPr>
      <p:sp>
        <p:nvSpPr>
          <p:cNvPr id="46" name="Google Shape;46;p18"/>
          <p:cNvSpPr/>
          <p:nvPr>
            <p:ph idx="2" type="pic"/>
          </p:nvPr>
        </p:nvSpPr>
        <p:spPr>
          <a:xfrm>
            <a:off x="3835974" y="873940"/>
            <a:ext cx="5308027" cy="3125458"/>
          </a:xfrm>
          <a:prstGeom prst="rect">
            <a:avLst/>
          </a:prstGeom>
          <a:solidFill>
            <a:srgbClr val="BFBFBF"/>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ctr">
              <a:lnSpc>
                <a:spcPct val="90000"/>
              </a:lnSpc>
              <a:spcBef>
                <a:spcPts val="750"/>
              </a:spcBef>
              <a:spcAft>
                <a:spcPts val="0"/>
              </a:spcAft>
              <a:buClr>
                <a:srgbClr val="005BBB"/>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rgbClr val="005BBB"/>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rgbClr val="005BBB"/>
              </a:buClr>
              <a:buSzPts val="1800"/>
              <a:buFont typeface="Merriweather Sans"/>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rgbClr val="005BBB"/>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rgbClr val="005BBB"/>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7" name="Google Shape;47;p18"/>
          <p:cNvSpPr txBox="1"/>
          <p:nvPr>
            <p:ph type="title"/>
          </p:nvPr>
        </p:nvSpPr>
        <p:spPr>
          <a:xfrm>
            <a:off x="427101" y="1320800"/>
            <a:ext cx="3201490" cy="716084"/>
          </a:xfrm>
          <a:prstGeom prst="rect">
            <a:avLst/>
          </a:prstGeom>
          <a:noFill/>
          <a:ln>
            <a:noFill/>
          </a:ln>
        </p:spPr>
        <p:txBody>
          <a:bodyPr anchorCtr="0" anchor="b" bIns="45700" lIns="91425" spcFirstLastPara="1" rIns="91425" wrap="square" tIns="45700">
            <a:normAutofit/>
          </a:bodyPr>
          <a:lstStyle>
            <a:lvl1pPr lvl="0" algn="l">
              <a:lnSpc>
                <a:spcPct val="80000"/>
              </a:lnSpc>
              <a:spcBef>
                <a:spcPts val="0"/>
              </a:spcBef>
              <a:spcAft>
                <a:spcPts val="0"/>
              </a:spcAft>
              <a:buClr>
                <a:srgbClr val="005BBB"/>
              </a:buClr>
              <a:buSzPts val="2700"/>
              <a:buFont typeface="Georgia"/>
              <a:buNone/>
              <a:defRPr sz="2700">
                <a:solidFill>
                  <a:srgbClr val="005BBB"/>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8"/>
          <p:cNvSpPr/>
          <p:nvPr>
            <p:ph idx="3" type="pic"/>
          </p:nvPr>
        </p:nvSpPr>
        <p:spPr>
          <a:xfrm>
            <a:off x="3835973" y="3998296"/>
            <a:ext cx="2701892" cy="2857500"/>
          </a:xfrm>
          <a:prstGeom prst="rect">
            <a:avLst/>
          </a:prstGeom>
          <a:solidFill>
            <a:srgbClr val="BFBFBF"/>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ctr">
              <a:lnSpc>
                <a:spcPct val="90000"/>
              </a:lnSpc>
              <a:spcBef>
                <a:spcPts val="750"/>
              </a:spcBef>
              <a:spcAft>
                <a:spcPts val="0"/>
              </a:spcAft>
              <a:buClr>
                <a:srgbClr val="005BBB"/>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rgbClr val="005BBB"/>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rgbClr val="005BBB"/>
              </a:buClr>
              <a:buSzPts val="1800"/>
              <a:buFont typeface="Merriweather Sans"/>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rgbClr val="005BBB"/>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rgbClr val="005BBB"/>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9" name="Google Shape;49;p18"/>
          <p:cNvSpPr/>
          <p:nvPr>
            <p:ph idx="4" type="pic"/>
          </p:nvPr>
        </p:nvSpPr>
        <p:spPr>
          <a:xfrm>
            <a:off x="6525817" y="3998296"/>
            <a:ext cx="2618184" cy="2857500"/>
          </a:xfrm>
          <a:prstGeom prst="rect">
            <a:avLst/>
          </a:prstGeom>
          <a:solidFill>
            <a:srgbClr val="BFBFBF"/>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lvl1pPr lvl="0" marR="0" rtl="0" algn="ctr">
              <a:lnSpc>
                <a:spcPct val="90000"/>
              </a:lnSpc>
              <a:spcBef>
                <a:spcPts val="750"/>
              </a:spcBef>
              <a:spcAft>
                <a:spcPts val="0"/>
              </a:spcAft>
              <a:buClr>
                <a:srgbClr val="005BBB"/>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rgbClr val="005BBB"/>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rgbClr val="005BBB"/>
              </a:buClr>
              <a:buSzPts val="1800"/>
              <a:buFont typeface="Merriweather Sans"/>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rgbClr val="005BBB"/>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rgbClr val="005BBB"/>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50" name="Google Shape;50;p18"/>
          <p:cNvSpPr txBox="1"/>
          <p:nvPr>
            <p:ph idx="1" type="body"/>
          </p:nvPr>
        </p:nvSpPr>
        <p:spPr>
          <a:xfrm>
            <a:off x="427102" y="2189263"/>
            <a:ext cx="3001899" cy="2768327"/>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750"/>
              </a:spcBef>
              <a:spcAft>
                <a:spcPts val="0"/>
              </a:spcAft>
              <a:buSzPts val="1350"/>
              <a:buNone/>
              <a:defRPr b="0" i="0" sz="1350">
                <a:solidFill>
                  <a:schemeClr val="dk1"/>
                </a:solidFill>
                <a:latin typeface="Arial"/>
                <a:ea typeface="Arial"/>
                <a:cs typeface="Arial"/>
                <a:sym typeface="Arial"/>
              </a:defRPr>
            </a:lvl1pPr>
            <a:lvl2pPr indent="-228600" lvl="1" marL="914400" algn="l">
              <a:lnSpc>
                <a:spcPct val="90000"/>
              </a:lnSpc>
              <a:spcBef>
                <a:spcPts val="375"/>
              </a:spcBef>
              <a:spcAft>
                <a:spcPts val="0"/>
              </a:spcAft>
              <a:buSzPts val="1500"/>
              <a:buNone/>
              <a:defRPr sz="1500">
                <a:solidFill>
                  <a:srgbClr val="9E9E9E"/>
                </a:solidFill>
              </a:defRPr>
            </a:lvl2pPr>
            <a:lvl3pPr indent="-228600" lvl="2" marL="1371600" algn="l">
              <a:lnSpc>
                <a:spcPct val="90000"/>
              </a:lnSpc>
              <a:spcBef>
                <a:spcPts val="375"/>
              </a:spcBef>
              <a:spcAft>
                <a:spcPts val="0"/>
              </a:spcAft>
              <a:buSzPts val="1350"/>
              <a:buNone/>
              <a:defRPr sz="1350">
                <a:solidFill>
                  <a:srgbClr val="9E9E9E"/>
                </a:solidFill>
              </a:defRPr>
            </a:lvl3pPr>
            <a:lvl4pPr indent="-228600" lvl="3" marL="1828800" algn="l">
              <a:lnSpc>
                <a:spcPct val="90000"/>
              </a:lnSpc>
              <a:spcBef>
                <a:spcPts val="375"/>
              </a:spcBef>
              <a:spcAft>
                <a:spcPts val="0"/>
              </a:spcAft>
              <a:buSzPts val="1200"/>
              <a:buNone/>
              <a:defRPr sz="1200">
                <a:solidFill>
                  <a:srgbClr val="9E9E9E"/>
                </a:solidFill>
              </a:defRPr>
            </a:lvl4pPr>
            <a:lvl5pPr indent="-228600" lvl="4" marL="2286000" algn="l">
              <a:lnSpc>
                <a:spcPct val="90000"/>
              </a:lnSpc>
              <a:spcBef>
                <a:spcPts val="375"/>
              </a:spcBef>
              <a:spcAft>
                <a:spcPts val="0"/>
              </a:spcAft>
              <a:buSzPts val="1200"/>
              <a:buNone/>
              <a:defRPr sz="1200">
                <a:solidFill>
                  <a:srgbClr val="9E9E9E"/>
                </a:solidFill>
              </a:defRPr>
            </a:lvl5pPr>
            <a:lvl6pPr indent="-228600" lvl="5" marL="2743200" algn="l">
              <a:lnSpc>
                <a:spcPct val="90000"/>
              </a:lnSpc>
              <a:spcBef>
                <a:spcPts val="375"/>
              </a:spcBef>
              <a:spcAft>
                <a:spcPts val="0"/>
              </a:spcAft>
              <a:buClr>
                <a:srgbClr val="9E9E9E"/>
              </a:buClr>
              <a:buSzPts val="1200"/>
              <a:buNone/>
              <a:defRPr sz="1200">
                <a:solidFill>
                  <a:srgbClr val="9E9E9E"/>
                </a:solidFill>
              </a:defRPr>
            </a:lvl6pPr>
            <a:lvl7pPr indent="-228600" lvl="6" marL="3200400" algn="l">
              <a:lnSpc>
                <a:spcPct val="90000"/>
              </a:lnSpc>
              <a:spcBef>
                <a:spcPts val="375"/>
              </a:spcBef>
              <a:spcAft>
                <a:spcPts val="0"/>
              </a:spcAft>
              <a:buClr>
                <a:srgbClr val="9E9E9E"/>
              </a:buClr>
              <a:buSzPts val="1200"/>
              <a:buNone/>
              <a:defRPr sz="1200">
                <a:solidFill>
                  <a:srgbClr val="9E9E9E"/>
                </a:solidFill>
              </a:defRPr>
            </a:lvl7pPr>
            <a:lvl8pPr indent="-228600" lvl="7" marL="3657600" algn="l">
              <a:lnSpc>
                <a:spcPct val="90000"/>
              </a:lnSpc>
              <a:spcBef>
                <a:spcPts val="375"/>
              </a:spcBef>
              <a:spcAft>
                <a:spcPts val="0"/>
              </a:spcAft>
              <a:buClr>
                <a:srgbClr val="9E9E9E"/>
              </a:buClr>
              <a:buSzPts val="1200"/>
              <a:buNone/>
              <a:defRPr sz="1200">
                <a:solidFill>
                  <a:srgbClr val="9E9E9E"/>
                </a:solidFill>
              </a:defRPr>
            </a:lvl8pPr>
            <a:lvl9pPr indent="-228600" lvl="8" marL="4114800" algn="l">
              <a:lnSpc>
                <a:spcPct val="90000"/>
              </a:lnSpc>
              <a:spcBef>
                <a:spcPts val="375"/>
              </a:spcBef>
              <a:spcAft>
                <a:spcPts val="0"/>
              </a:spcAft>
              <a:buClr>
                <a:srgbClr val="9E9E9E"/>
              </a:buClr>
              <a:buSzPts val="1200"/>
              <a:buNone/>
              <a:defRPr sz="1200">
                <a:solidFill>
                  <a:srgbClr val="9E9E9E"/>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Width Photo">
  <p:cSld name="Full Width Photo">
    <p:spTree>
      <p:nvGrpSpPr>
        <p:cNvPr id="51" name="Shape 51"/>
        <p:cNvGrpSpPr/>
        <p:nvPr/>
      </p:nvGrpSpPr>
      <p:grpSpPr>
        <a:xfrm>
          <a:off x="0" y="0"/>
          <a:ext cx="0" cy="0"/>
          <a:chOff x="0" y="0"/>
          <a:chExt cx="0" cy="0"/>
        </a:xfrm>
      </p:grpSpPr>
      <p:sp>
        <p:nvSpPr>
          <p:cNvPr id="52" name="Google Shape;52;p19"/>
          <p:cNvSpPr/>
          <p:nvPr>
            <p:ph idx="2" type="pic"/>
          </p:nvPr>
        </p:nvSpPr>
        <p:spPr>
          <a:xfrm>
            <a:off x="0" y="883920"/>
            <a:ext cx="9144000" cy="5974080"/>
          </a:xfrm>
          <a:prstGeom prst="rect">
            <a:avLst/>
          </a:prstGeom>
          <a:solidFill>
            <a:srgbClr val="BFBFBF"/>
          </a:solidFill>
          <a:ln>
            <a:noFill/>
          </a:ln>
        </p:spPr>
        <p:txBody>
          <a:bodyPr anchorCtr="0" anchor="t" bIns="45700" lIns="91425" spcFirstLastPara="1" rIns="91425" wrap="square" tIns="45700">
            <a:normAutofit/>
          </a:bodyPr>
          <a:lstStyle>
            <a:lvl1pPr lvl="0" marR="0" rtl="0" algn="ctr">
              <a:lnSpc>
                <a:spcPct val="90000"/>
              </a:lnSpc>
              <a:spcBef>
                <a:spcPts val="750"/>
              </a:spcBef>
              <a:spcAft>
                <a:spcPts val="0"/>
              </a:spcAft>
              <a:buClr>
                <a:srgbClr val="005BBB"/>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90000"/>
              </a:lnSpc>
              <a:spcBef>
                <a:spcPts val="375"/>
              </a:spcBef>
              <a:spcAft>
                <a:spcPts val="0"/>
              </a:spcAft>
              <a:buClr>
                <a:srgbClr val="005BBB"/>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rgbClr val="005BBB"/>
              </a:buClr>
              <a:buSzPts val="1800"/>
              <a:buFont typeface="Merriweather Sans"/>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rgbClr val="005BBB"/>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rgbClr val="005BBB"/>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2" Type="http://schemas.openxmlformats.org/officeDocument/2006/relationships/theme" Target="../theme/theme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0"/>
          <p:cNvSpPr/>
          <p:nvPr/>
        </p:nvSpPr>
        <p:spPr>
          <a:xfrm>
            <a:off x="201479" y="0"/>
            <a:ext cx="8772041" cy="6858000"/>
          </a:xfrm>
          <a:prstGeom prst="rect">
            <a:avLst/>
          </a:prstGeom>
          <a:solidFill>
            <a:schemeClr val="lt1"/>
          </a:solidFill>
          <a:ln>
            <a:noFill/>
          </a:ln>
        </p:spPr>
        <p:txBody>
          <a:bodyPr anchorCtr="0" anchor="ctr" bIns="45700" lIns="91425" spcFirstLastPara="1" rIns="91425" wrap="square" tIns="45700">
            <a:noAutofit/>
          </a:bodyPr>
          <a:lstStyle/>
          <a:p>
            <a:pPr indent="0" lvl="6" marL="2743131" marR="0" rtl="0" algn="ctr">
              <a:spcBef>
                <a:spcPts val="0"/>
              </a:spcBef>
              <a:spcAft>
                <a:spcPts val="0"/>
              </a:spcAft>
              <a:buNone/>
            </a:pPr>
            <a:r>
              <a:rPr b="0" i="0" lang="en-US" sz="1800" u="none" cap="none" strike="noStrike">
                <a:solidFill>
                  <a:schemeClr val="lt1"/>
                </a:solidFill>
                <a:latin typeface="Arial"/>
                <a:ea typeface="Arial"/>
                <a:cs typeface="Arial"/>
                <a:sym typeface="Arial"/>
              </a:rPr>
              <a:t>‘-</a:t>
            </a:r>
            <a:endParaRPr b="0" i="0" sz="1800" u="none" cap="none" strike="noStrike">
              <a:solidFill>
                <a:schemeClr val="lt1"/>
              </a:solidFill>
              <a:latin typeface="Arial"/>
              <a:ea typeface="Arial"/>
              <a:cs typeface="Arial"/>
              <a:sym typeface="Arial"/>
            </a:endParaRPr>
          </a:p>
        </p:txBody>
      </p:sp>
      <p:sp>
        <p:nvSpPr>
          <p:cNvPr id="11" name="Google Shape;11;p10"/>
          <p:cNvSpPr txBox="1"/>
          <p:nvPr/>
        </p:nvSpPr>
        <p:spPr>
          <a:xfrm>
            <a:off x="1534334" y="1023930"/>
            <a:ext cx="6418317" cy="1402691"/>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3600"/>
              <a:buFont typeface="Arial"/>
              <a:buNone/>
            </a:pPr>
            <a:r>
              <a:t/>
            </a:r>
            <a:endParaRPr b="1" i="0" sz="3600" u="none" cap="none" strike="noStrike">
              <a:solidFill>
                <a:schemeClr val="dk1"/>
              </a:solidFill>
              <a:latin typeface="Georgia"/>
              <a:ea typeface="Georgia"/>
              <a:cs typeface="Georgia"/>
              <a:sym typeface="Georgia"/>
            </a:endParaRPr>
          </a:p>
        </p:txBody>
      </p:sp>
      <p:sp>
        <p:nvSpPr>
          <p:cNvPr id="12" name="Google Shape;12;p10"/>
          <p:cNvSpPr txBox="1"/>
          <p:nvPr/>
        </p:nvSpPr>
        <p:spPr>
          <a:xfrm>
            <a:off x="1534334" y="2555889"/>
            <a:ext cx="6418317" cy="307820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828383"/>
              </a:buClr>
              <a:buSzPts val="1200"/>
              <a:buFont typeface="Arial"/>
              <a:buNone/>
            </a:pPr>
            <a:r>
              <a:t/>
            </a:r>
            <a:endParaRPr b="0" i="0" sz="1200" u="none" cap="none" strike="noStrike">
              <a:solidFill>
                <a:srgbClr val="828383"/>
              </a:solidFill>
              <a:latin typeface="Arial"/>
              <a:ea typeface="Arial"/>
              <a:cs typeface="Arial"/>
              <a:sym typeface="Arial"/>
            </a:endParaRPr>
          </a:p>
        </p:txBody>
      </p:sp>
      <p:pic>
        <p:nvPicPr>
          <p:cNvPr id="13" name="Google Shape;13;p10"/>
          <p:cNvPicPr preferRelativeResize="0"/>
          <p:nvPr/>
        </p:nvPicPr>
        <p:blipFill rotWithShape="1">
          <a:blip r:embed="rId1">
            <a:alphaModFix/>
          </a:blip>
          <a:srcRect b="0" l="0" r="0" t="0"/>
          <a:stretch/>
        </p:blipFill>
        <p:spPr>
          <a:xfrm>
            <a:off x="0" y="0"/>
            <a:ext cx="9143998" cy="6857999"/>
          </a:xfrm>
          <a:prstGeom prst="rect">
            <a:avLst/>
          </a:prstGeom>
          <a:noFill/>
          <a:ln>
            <a:noFill/>
          </a:ln>
        </p:spPr>
      </p:pic>
      <p:sp>
        <p:nvSpPr>
          <p:cNvPr id="14" name="Google Shape;14;p10"/>
          <p:cNvSpPr txBox="1"/>
          <p:nvPr>
            <p:ph idx="1" type="body"/>
          </p:nvPr>
        </p:nvSpPr>
        <p:spPr>
          <a:xfrm>
            <a:off x="425196" y="2320111"/>
            <a:ext cx="7886700" cy="3813382"/>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90000"/>
              </a:lnSpc>
              <a:spcBef>
                <a:spcPts val="750"/>
              </a:spcBef>
              <a:spcAft>
                <a:spcPts val="0"/>
              </a:spcAft>
              <a:buClr>
                <a:srgbClr val="005BBB"/>
              </a:buClr>
              <a:buSzPts val="1500"/>
              <a:buFont typeface="Arial"/>
              <a:buChar char="•"/>
              <a:defRPr b="0" i="0" sz="1500" u="none" cap="none" strike="noStrike">
                <a:solidFill>
                  <a:schemeClr val="dk1"/>
                </a:solidFill>
                <a:latin typeface="Arial"/>
                <a:ea typeface="Arial"/>
                <a:cs typeface="Arial"/>
                <a:sym typeface="Arial"/>
              </a:defRPr>
            </a:lvl1pPr>
            <a:lvl2pPr indent="-323850" lvl="1" marL="914400" marR="0" rtl="0" algn="l">
              <a:lnSpc>
                <a:spcPct val="90000"/>
              </a:lnSpc>
              <a:spcBef>
                <a:spcPts val="375"/>
              </a:spcBef>
              <a:spcAft>
                <a:spcPts val="0"/>
              </a:spcAft>
              <a:buClr>
                <a:srgbClr val="005BBB"/>
              </a:buClr>
              <a:buSzPts val="1500"/>
              <a:buFont typeface="Arial"/>
              <a:buChar char="•"/>
              <a:defRPr b="0" i="0" sz="1500" u="none" cap="none" strike="noStrike">
                <a:solidFill>
                  <a:schemeClr val="dk1"/>
                </a:solidFill>
                <a:latin typeface="Arial"/>
                <a:ea typeface="Arial"/>
                <a:cs typeface="Arial"/>
                <a:sym typeface="Arial"/>
              </a:defRPr>
            </a:lvl2pPr>
            <a:lvl3pPr indent="-314325" lvl="2" marL="1371600" marR="0" rtl="0" algn="l">
              <a:lnSpc>
                <a:spcPct val="90000"/>
              </a:lnSpc>
              <a:spcBef>
                <a:spcPts val="375"/>
              </a:spcBef>
              <a:spcAft>
                <a:spcPts val="0"/>
              </a:spcAft>
              <a:buClr>
                <a:srgbClr val="005BBB"/>
              </a:buClr>
              <a:buSzPts val="1350"/>
              <a:buFont typeface="Merriweather Sans"/>
              <a:buChar char="-"/>
              <a:defRPr b="0" i="0" sz="135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rgbClr val="005BBB"/>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rgbClr val="005BBB"/>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10"/>
          <p:cNvSpPr txBox="1"/>
          <p:nvPr>
            <p:ph type="title"/>
          </p:nvPr>
        </p:nvSpPr>
        <p:spPr>
          <a:xfrm>
            <a:off x="425196" y="1316736"/>
            <a:ext cx="7886700" cy="86843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2"/>
              </a:buClr>
              <a:buSzPts val="2700"/>
              <a:buFont typeface="Georgia"/>
              <a:buNone/>
              <a:defRPr b="0" i="0" sz="2700" u="none" cap="none" strike="noStrike">
                <a:solidFill>
                  <a:schemeClr val="dk2"/>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10"/>
          <p:cNvSpPr txBox="1"/>
          <p:nvPr/>
        </p:nvSpPr>
        <p:spPr>
          <a:xfrm>
            <a:off x="8284464" y="6221885"/>
            <a:ext cx="544068" cy="53451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en-US" sz="1200" u="none" cap="none" strike="noStrike">
                <a:solidFill>
                  <a:schemeClr val="dk1"/>
                </a:solidFill>
                <a:latin typeface="Arial"/>
                <a:ea typeface="Arial"/>
                <a:cs typeface="Arial"/>
                <a:sym typeface="Arial"/>
              </a:rPr>
              <a:t>‹#›</a:t>
            </a:fld>
            <a:endParaRPr b="1" i="0" sz="1200" u="none" cap="none" strike="noStrike">
              <a:solidFill>
                <a:schemeClr val="dk1"/>
              </a:solidFill>
              <a:latin typeface="Arial"/>
              <a:ea typeface="Arial"/>
              <a:cs typeface="Arial"/>
              <a:sym typeface="Arial"/>
            </a:endParaRPr>
          </a:p>
        </p:txBody>
      </p:sp>
      <p:pic>
        <p:nvPicPr>
          <p:cNvPr id="17" name="Google Shape;17;p10"/>
          <p:cNvPicPr preferRelativeResize="0"/>
          <p:nvPr/>
        </p:nvPicPr>
        <p:blipFill rotWithShape="1">
          <a:blip r:embed="rId2">
            <a:alphaModFix/>
          </a:blip>
          <a:srcRect b="0" l="0" r="0" t="0"/>
          <a:stretch/>
        </p:blipFill>
        <p:spPr>
          <a:xfrm>
            <a:off x="266701" y="321147"/>
            <a:ext cx="3818411" cy="28318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880">
          <p15:clr>
            <a:srgbClr val="F26B43"/>
          </p15:clr>
        </p15:guide>
        <p15:guide id="2" pos="312">
          <p15:clr>
            <a:srgbClr val="F26B43"/>
          </p15:clr>
        </p15:guide>
        <p15:guide id="3" orient="horz" pos="4016">
          <p15:clr>
            <a:srgbClr val="F26B43"/>
          </p15:clr>
        </p15:guide>
        <p15:guide id="4" pos="5544">
          <p15:clr>
            <a:srgbClr val="F26B43"/>
          </p15:clr>
        </p15:guide>
        <p15:guide id="5" pos="216">
          <p15:clr>
            <a:srgbClr val="F26B43"/>
          </p15:clr>
        </p15:guide>
        <p15:guide id="6" pos="3348">
          <p15:clr>
            <a:srgbClr val="F26B43"/>
          </p15:clr>
        </p15:guide>
        <p15:guide id="7" pos="3528">
          <p15:clr>
            <a:srgbClr val="F26B43"/>
          </p15:clr>
        </p15:guide>
        <p15:guide id="8" pos="3384">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mdpi.com/2072-4292/11/11/1262/htm"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colab.research.google.com/drive/14eaxEcow9pj5Dp7pgXo9C5BzwdMGdkjK" TargetMode="External"/><Relationship Id="rId4" Type="http://schemas.openxmlformats.org/officeDocument/2006/relationships/image" Target="../media/image29.jpg"/><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arxiv.org/abs/1611.07004" TargetMode="External"/><Relationship Id="rId4" Type="http://schemas.openxmlformats.org/officeDocument/2006/relationships/hyperlink" Target="https://affinelayer.com/pixsrv/" TargetMode="External"/><Relationship Id="rId10" Type="http://schemas.openxmlformats.org/officeDocument/2006/relationships/hyperlink" Target="https://ml4a.github.io/guides/Pix2Pix/" TargetMode="External"/><Relationship Id="rId9" Type="http://schemas.openxmlformats.org/officeDocument/2006/relationships/hyperlink" Target="https://www.mturk.com/" TargetMode="External"/><Relationship Id="rId5" Type="http://schemas.openxmlformats.org/officeDocument/2006/relationships/hyperlink" Target="https://www.youtube.com/watch?v=nUMdCBwsrtQ" TargetMode="External"/><Relationship Id="rId6" Type="http://schemas.openxmlformats.org/officeDocument/2006/relationships/hyperlink" Target="https://twitter.com/genekogan/status/857922705412239362?s=20" TargetMode="External"/><Relationship Id="rId7" Type="http://schemas.openxmlformats.org/officeDocument/2006/relationships/hyperlink" Target="https://medium.com/apache-mxnet/transposed-convolutions-explained-with-ms-excel-52d13030c7e8" TargetMode="External"/><Relationship Id="rId8" Type="http://schemas.openxmlformats.org/officeDocument/2006/relationships/hyperlink" Target="http://supercomputingblog.com/graphics/coding-bilinear-interpol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12.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www.youtube.com/watch?v=nUMdCBwsrtQ" TargetMode="External"/><Relationship Id="rId4" Type="http://schemas.openxmlformats.org/officeDocument/2006/relationships/image" Target="../media/image15.jpg"/><Relationship Id="rId5" Type="http://schemas.openxmlformats.org/officeDocument/2006/relationships/hyperlink" Target="https://affinelayer.com/pixsrv/" TargetMode="External"/><Relationship Id="rId6" Type="http://schemas.openxmlformats.org/officeDocument/2006/relationships/hyperlink" Target="http://drive.google.com/file/d/194VRcnbIS_tpdf7YxEDO6SI3awxVWkr7/view" TargetMode="External"/><Relationship Id="rId7"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
          <p:cNvSpPr txBox="1"/>
          <p:nvPr>
            <p:ph idx="1" type="body"/>
          </p:nvPr>
        </p:nvSpPr>
        <p:spPr>
          <a:xfrm>
            <a:off x="493776" y="3768436"/>
            <a:ext cx="4978908" cy="2078181"/>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SzPts val="1700"/>
              <a:buNone/>
            </a:pPr>
            <a:r>
              <a:rPr lang="en-US" sz="1700"/>
              <a:t>Prepared for:</a:t>
            </a:r>
            <a:endParaRPr/>
          </a:p>
          <a:p>
            <a:pPr indent="0" lvl="0" marL="0" rtl="0" algn="l">
              <a:lnSpc>
                <a:spcPct val="90000"/>
              </a:lnSpc>
              <a:spcBef>
                <a:spcPts val="750"/>
              </a:spcBef>
              <a:spcAft>
                <a:spcPts val="0"/>
              </a:spcAft>
              <a:buSzPts val="1700"/>
              <a:buNone/>
            </a:pPr>
            <a:r>
              <a:rPr i="1" lang="en-US" sz="1700"/>
              <a:t>CSE 728 Group Presentation</a:t>
            </a:r>
            <a:endParaRPr i="1" sz="1700"/>
          </a:p>
          <a:p>
            <a:pPr indent="0" lvl="0" marL="0" rtl="0" algn="l">
              <a:lnSpc>
                <a:spcPct val="90000"/>
              </a:lnSpc>
              <a:spcBef>
                <a:spcPts val="750"/>
              </a:spcBef>
              <a:spcAft>
                <a:spcPts val="0"/>
              </a:spcAft>
              <a:buSzPts val="1700"/>
              <a:buNone/>
            </a:pPr>
            <a:r>
              <a:t/>
            </a:r>
            <a:endParaRPr i="1" sz="1700"/>
          </a:p>
          <a:p>
            <a:pPr indent="0" lvl="0" marL="0" rtl="0" algn="l">
              <a:lnSpc>
                <a:spcPct val="90000"/>
              </a:lnSpc>
              <a:spcBef>
                <a:spcPts val="750"/>
              </a:spcBef>
              <a:spcAft>
                <a:spcPts val="0"/>
              </a:spcAft>
              <a:buSzPts val="1700"/>
              <a:buNone/>
            </a:pPr>
            <a:r>
              <a:rPr i="1" lang="en-US" sz="1700"/>
              <a:t>Karan Lalwani</a:t>
            </a:r>
            <a:endParaRPr i="1" sz="1700"/>
          </a:p>
          <a:p>
            <a:pPr indent="0" lvl="0" marL="0" rtl="0" algn="l">
              <a:lnSpc>
                <a:spcPct val="90000"/>
              </a:lnSpc>
              <a:spcBef>
                <a:spcPts val="750"/>
              </a:spcBef>
              <a:spcAft>
                <a:spcPts val="0"/>
              </a:spcAft>
              <a:buSzPts val="1700"/>
              <a:buNone/>
            </a:pPr>
            <a:r>
              <a:rPr i="1" lang="en-US" sz="1700"/>
              <a:t>Yuan Hui</a:t>
            </a:r>
            <a:endParaRPr/>
          </a:p>
        </p:txBody>
      </p:sp>
      <p:sp>
        <p:nvSpPr>
          <p:cNvPr id="58" name="Google Shape;58;p1"/>
          <p:cNvSpPr txBox="1"/>
          <p:nvPr>
            <p:ph type="ctrTitle"/>
          </p:nvPr>
        </p:nvSpPr>
        <p:spPr>
          <a:xfrm>
            <a:off x="493775" y="686908"/>
            <a:ext cx="6821400" cy="2386500"/>
          </a:xfrm>
          <a:prstGeom prst="rect">
            <a:avLst/>
          </a:prstGeom>
          <a:noFill/>
          <a:ln>
            <a:noFill/>
          </a:ln>
        </p:spPr>
        <p:txBody>
          <a:bodyPr anchorCtr="0" anchor="b" bIns="45700" lIns="0" spcFirstLastPara="1" rIns="91425" wrap="square" tIns="45700">
            <a:normAutofit/>
          </a:bodyPr>
          <a:lstStyle/>
          <a:p>
            <a:pPr indent="0" lvl="0" marL="0" rtl="0" algn="l">
              <a:lnSpc>
                <a:spcPct val="80555"/>
              </a:lnSpc>
              <a:spcBef>
                <a:spcPts val="0"/>
              </a:spcBef>
              <a:spcAft>
                <a:spcPts val="0"/>
              </a:spcAft>
              <a:buClr>
                <a:schemeClr val="lt1"/>
              </a:buClr>
              <a:buSzPts val="5400"/>
              <a:buFont typeface="Arial"/>
              <a:buNone/>
            </a:pPr>
            <a:r>
              <a:rPr lang="en-US" sz="5400"/>
              <a:t>IMAGE-TO-IMAGE</a:t>
            </a:r>
            <a:br>
              <a:rPr lang="en-US"/>
            </a:br>
            <a:r>
              <a:rPr i="1" lang="en-US" sz="3200"/>
              <a:t>APPLICATIONS OF PIX2PIX </a:t>
            </a:r>
            <a:endParaRPr i="1" sz="3200"/>
          </a:p>
          <a:p>
            <a:pPr indent="0" lvl="0" marL="0" rtl="0" algn="l">
              <a:lnSpc>
                <a:spcPct val="80555"/>
              </a:lnSpc>
              <a:spcBef>
                <a:spcPts val="0"/>
              </a:spcBef>
              <a:spcAft>
                <a:spcPts val="0"/>
              </a:spcAft>
              <a:buClr>
                <a:schemeClr val="lt1"/>
              </a:buClr>
              <a:buSzPts val="5400"/>
              <a:buFont typeface="Arial"/>
              <a:buNone/>
            </a:pPr>
            <a:r>
              <a:rPr i="1" lang="en-US" sz="3200"/>
              <a:t>AND CYCLEGAN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g600c834b42_0_8"/>
          <p:cNvSpPr txBox="1"/>
          <p:nvPr>
            <p:ph idx="1" type="body"/>
          </p:nvPr>
        </p:nvSpPr>
        <p:spPr>
          <a:xfrm>
            <a:off x="427099" y="2189275"/>
            <a:ext cx="8373900" cy="37905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sz="1800"/>
          </a:p>
          <a:p>
            <a:pPr indent="-342900" lvl="0" marL="457200" rtl="0" algn="l">
              <a:spcBef>
                <a:spcPts val="750"/>
              </a:spcBef>
              <a:spcAft>
                <a:spcPts val="0"/>
              </a:spcAft>
              <a:buSzPts val="1800"/>
              <a:buChar char="●"/>
            </a:pPr>
            <a:r>
              <a:rPr lang="en-US" sz="1800"/>
              <a:t>Structured Losses for image Modeling</a:t>
            </a:r>
            <a:endParaRPr sz="1800"/>
          </a:p>
          <a:p>
            <a:pPr indent="0" lvl="0" marL="914400" rtl="0" algn="l">
              <a:spcBef>
                <a:spcPts val="750"/>
              </a:spcBef>
              <a:spcAft>
                <a:spcPts val="0"/>
              </a:spcAft>
              <a:buNone/>
            </a:pPr>
            <a:r>
              <a:t/>
            </a:r>
            <a:endParaRPr sz="1800"/>
          </a:p>
          <a:p>
            <a:pPr indent="-342900" lvl="0" marL="457200" rtl="0" algn="l">
              <a:spcBef>
                <a:spcPts val="750"/>
              </a:spcBef>
              <a:spcAft>
                <a:spcPts val="0"/>
              </a:spcAft>
              <a:buSzPts val="1800"/>
              <a:buChar char="●"/>
            </a:pPr>
            <a:r>
              <a:rPr lang="en-US" sz="1800"/>
              <a:t>Conditional GANs</a:t>
            </a:r>
            <a:endParaRPr sz="1800"/>
          </a:p>
        </p:txBody>
      </p:sp>
      <p:sp>
        <p:nvSpPr>
          <p:cNvPr id="156" name="Google Shape;156;g600c834b42_0_8"/>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Related Works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g600c834b42_0_17"/>
          <p:cNvSpPr txBox="1"/>
          <p:nvPr>
            <p:ph idx="1" type="body"/>
          </p:nvPr>
        </p:nvSpPr>
        <p:spPr>
          <a:xfrm>
            <a:off x="427100" y="2189275"/>
            <a:ext cx="8206200" cy="44172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750"/>
              </a:spcBef>
              <a:spcAft>
                <a:spcPts val="0"/>
              </a:spcAft>
              <a:buClr>
                <a:srgbClr val="434343"/>
              </a:buClr>
              <a:buSzPts val="2000"/>
              <a:buChar char="●"/>
            </a:pPr>
            <a:r>
              <a:rPr lang="en-US" sz="2000">
                <a:solidFill>
                  <a:srgbClr val="434343"/>
                </a:solidFill>
              </a:rPr>
              <a:t>Unstructured Loss</a:t>
            </a:r>
            <a:endParaRPr sz="2000">
              <a:solidFill>
                <a:srgbClr val="434343"/>
              </a:solidFill>
            </a:endParaRPr>
          </a:p>
          <a:p>
            <a:pPr indent="-355600" lvl="1" marL="914400" rtl="0" algn="l">
              <a:lnSpc>
                <a:spcPct val="150000"/>
              </a:lnSpc>
              <a:spcBef>
                <a:spcPts val="0"/>
              </a:spcBef>
              <a:spcAft>
                <a:spcPts val="0"/>
              </a:spcAft>
              <a:buClr>
                <a:srgbClr val="434343"/>
              </a:buClr>
              <a:buSzPts val="2000"/>
              <a:buChar char="○"/>
            </a:pPr>
            <a:r>
              <a:rPr lang="en-US" sz="2000">
                <a:solidFill>
                  <a:srgbClr val="434343"/>
                </a:solidFill>
              </a:rPr>
              <a:t>Considers each output pixel conditionally independent of each other.</a:t>
            </a:r>
            <a:endParaRPr sz="2000">
              <a:solidFill>
                <a:srgbClr val="434343"/>
              </a:solidFill>
            </a:endParaRPr>
          </a:p>
          <a:p>
            <a:pPr indent="-355600" lvl="1" marL="914400" rtl="0" algn="l">
              <a:lnSpc>
                <a:spcPct val="150000"/>
              </a:lnSpc>
              <a:spcBef>
                <a:spcPts val="0"/>
              </a:spcBef>
              <a:spcAft>
                <a:spcPts val="0"/>
              </a:spcAft>
              <a:buClr>
                <a:srgbClr val="434343"/>
              </a:buClr>
              <a:buSzPts val="2000"/>
              <a:buChar char="○"/>
            </a:pPr>
            <a:r>
              <a:rPr lang="en-US" sz="2000">
                <a:solidFill>
                  <a:srgbClr val="434343"/>
                </a:solidFill>
              </a:rPr>
              <a:t>Can lead to blurry image.</a:t>
            </a:r>
            <a:endParaRPr sz="2000">
              <a:solidFill>
                <a:srgbClr val="434343"/>
              </a:solidFill>
            </a:endParaRPr>
          </a:p>
          <a:p>
            <a:pPr indent="-355600" lvl="1" marL="914400" rtl="0" algn="l">
              <a:lnSpc>
                <a:spcPct val="150000"/>
              </a:lnSpc>
              <a:spcBef>
                <a:spcPts val="0"/>
              </a:spcBef>
              <a:spcAft>
                <a:spcPts val="0"/>
              </a:spcAft>
              <a:buClr>
                <a:srgbClr val="434343"/>
              </a:buClr>
              <a:buSzPts val="2000"/>
              <a:buChar char="○"/>
            </a:pPr>
            <a:r>
              <a:rPr lang="en-US" sz="2000">
                <a:solidFill>
                  <a:srgbClr val="434343"/>
                </a:solidFill>
              </a:rPr>
              <a:t>L1(MAE), L2(MSE), Cross-entropy</a:t>
            </a:r>
            <a:endParaRPr sz="2000">
              <a:solidFill>
                <a:srgbClr val="434343"/>
              </a:solidFill>
            </a:endParaRPr>
          </a:p>
          <a:p>
            <a:pPr indent="-355600" lvl="0" marL="457200" rtl="0" algn="l">
              <a:lnSpc>
                <a:spcPct val="150000"/>
              </a:lnSpc>
              <a:spcBef>
                <a:spcPts val="0"/>
              </a:spcBef>
              <a:spcAft>
                <a:spcPts val="0"/>
              </a:spcAft>
              <a:buClr>
                <a:srgbClr val="434343"/>
              </a:buClr>
              <a:buSzPts val="2000"/>
              <a:buChar char="●"/>
            </a:pPr>
            <a:r>
              <a:rPr lang="en-US" sz="2000">
                <a:solidFill>
                  <a:srgbClr val="434343"/>
                </a:solidFill>
              </a:rPr>
              <a:t>Structured Loss</a:t>
            </a:r>
            <a:endParaRPr sz="2000">
              <a:solidFill>
                <a:srgbClr val="434343"/>
              </a:solidFill>
            </a:endParaRPr>
          </a:p>
          <a:p>
            <a:pPr indent="-355600" lvl="1" marL="914400" rtl="0" algn="l">
              <a:lnSpc>
                <a:spcPct val="150000"/>
              </a:lnSpc>
              <a:spcBef>
                <a:spcPts val="0"/>
              </a:spcBef>
              <a:spcAft>
                <a:spcPts val="0"/>
              </a:spcAft>
              <a:buClr>
                <a:srgbClr val="434343"/>
              </a:buClr>
              <a:buSzPts val="2000"/>
              <a:buChar char="○"/>
            </a:pPr>
            <a:r>
              <a:rPr lang="en-US" sz="2000">
                <a:solidFill>
                  <a:srgbClr val="434343"/>
                </a:solidFill>
              </a:rPr>
              <a:t>It penalizes the joint configuration of output.</a:t>
            </a:r>
            <a:endParaRPr sz="2000">
              <a:solidFill>
                <a:srgbClr val="434343"/>
              </a:solidFill>
            </a:endParaRPr>
          </a:p>
          <a:p>
            <a:pPr indent="-355600" lvl="1" marL="914400" rtl="0" algn="l">
              <a:lnSpc>
                <a:spcPct val="150000"/>
              </a:lnSpc>
              <a:spcBef>
                <a:spcPts val="0"/>
              </a:spcBef>
              <a:spcAft>
                <a:spcPts val="0"/>
              </a:spcAft>
              <a:buClr>
                <a:srgbClr val="434343"/>
              </a:buClr>
              <a:buSzPts val="2000"/>
              <a:buChar char="○"/>
            </a:pPr>
            <a:r>
              <a:rPr lang="en-US" sz="2000">
                <a:solidFill>
                  <a:srgbClr val="434343"/>
                </a:solidFill>
              </a:rPr>
              <a:t>Conditional Random Field, cGAN loss</a:t>
            </a:r>
            <a:endParaRPr sz="2000">
              <a:solidFill>
                <a:srgbClr val="434343"/>
              </a:solidFill>
            </a:endParaRPr>
          </a:p>
          <a:p>
            <a:pPr indent="0" lvl="0" marL="457200" rtl="0" algn="l">
              <a:lnSpc>
                <a:spcPct val="150000"/>
              </a:lnSpc>
              <a:spcBef>
                <a:spcPts val="750"/>
              </a:spcBef>
              <a:spcAft>
                <a:spcPts val="0"/>
              </a:spcAft>
              <a:buNone/>
            </a:pPr>
            <a:r>
              <a:t/>
            </a:r>
            <a:endParaRPr sz="2000">
              <a:solidFill>
                <a:srgbClr val="434343"/>
              </a:solidFill>
            </a:endParaRPr>
          </a:p>
        </p:txBody>
      </p:sp>
      <p:sp>
        <p:nvSpPr>
          <p:cNvPr id="163" name="Google Shape;163;g600c834b42_0_17"/>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Structured Losses for Image Modeling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g600c834b42_0_23"/>
          <p:cNvSpPr txBox="1"/>
          <p:nvPr>
            <p:ph idx="1" type="body"/>
          </p:nvPr>
        </p:nvSpPr>
        <p:spPr>
          <a:xfrm>
            <a:off x="427099" y="2417875"/>
            <a:ext cx="8274000" cy="37905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Clr>
                <a:schemeClr val="dk1"/>
              </a:buClr>
              <a:buSzPts val="2000"/>
              <a:buChar char="●"/>
            </a:pPr>
            <a:r>
              <a:rPr lang="en-US" sz="2000"/>
              <a:t>GANs can generate random sharp realistic images from the data distribution but there is no control on modes of the data being generated.</a:t>
            </a:r>
            <a:endParaRPr sz="2000"/>
          </a:p>
          <a:p>
            <a:pPr indent="-355600" lvl="0" marL="457200" rtl="0" algn="l">
              <a:lnSpc>
                <a:spcPct val="150000"/>
              </a:lnSpc>
              <a:spcBef>
                <a:spcPts val="1000"/>
              </a:spcBef>
              <a:spcAft>
                <a:spcPts val="0"/>
              </a:spcAft>
              <a:buClr>
                <a:schemeClr val="dk1"/>
              </a:buClr>
              <a:buSzPts val="2000"/>
              <a:buChar char="●"/>
            </a:pPr>
            <a:r>
              <a:rPr lang="en-US" sz="2000"/>
              <a:t>cGAN addresses this problem by conditioning the model on additional information.</a:t>
            </a:r>
            <a:endParaRPr sz="2000"/>
          </a:p>
          <a:p>
            <a:pPr indent="0" lvl="0" marL="914400" rtl="0" algn="l">
              <a:lnSpc>
                <a:spcPct val="150000"/>
              </a:lnSpc>
              <a:spcBef>
                <a:spcPts val="1000"/>
              </a:spcBef>
              <a:spcAft>
                <a:spcPts val="0"/>
              </a:spcAft>
              <a:buNone/>
            </a:pPr>
            <a:r>
              <a:rPr lang="en-US" sz="2000">
                <a:solidFill>
                  <a:srgbClr val="000000"/>
                </a:solidFill>
              </a:rPr>
              <a:t>                            G : {x, z}       y</a:t>
            </a:r>
            <a:endParaRPr sz="2000">
              <a:solidFill>
                <a:srgbClr val="000000"/>
              </a:solidFill>
            </a:endParaRPr>
          </a:p>
          <a:p>
            <a:pPr indent="-355600" lvl="0" marL="457200" rtl="0" algn="l">
              <a:lnSpc>
                <a:spcPct val="150000"/>
              </a:lnSpc>
              <a:spcBef>
                <a:spcPts val="1000"/>
              </a:spcBef>
              <a:spcAft>
                <a:spcPts val="1000"/>
              </a:spcAft>
              <a:buClr>
                <a:schemeClr val="dk1"/>
              </a:buClr>
              <a:buSzPts val="2000"/>
              <a:buChar char="●"/>
            </a:pPr>
            <a:r>
              <a:rPr lang="en-US" sz="2000"/>
              <a:t>In cGAN the generator learns mapping from a random noise vector z conditioned on x to produce an output y.</a:t>
            </a:r>
            <a:endParaRPr sz="2000"/>
          </a:p>
        </p:txBody>
      </p:sp>
      <p:sp>
        <p:nvSpPr>
          <p:cNvPr id="170" name="Google Shape;170;g600c834b42_0_23"/>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Conditional GANs</a:t>
            </a:r>
            <a:endParaRPr/>
          </a:p>
        </p:txBody>
      </p:sp>
      <p:cxnSp>
        <p:nvCxnSpPr>
          <p:cNvPr id="171" name="Google Shape;171;g600c834b42_0_23"/>
          <p:cNvCxnSpPr/>
          <p:nvPr/>
        </p:nvCxnSpPr>
        <p:spPr>
          <a:xfrm>
            <a:off x="4462475" y="5205425"/>
            <a:ext cx="300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g602f16797d_0_7"/>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solidFill>
                  <a:schemeClr val="dk2"/>
                </a:solidFill>
              </a:rPr>
              <a:t>Pix-To-Pix Model Architecture</a:t>
            </a:r>
            <a:endParaRPr/>
          </a:p>
        </p:txBody>
      </p:sp>
      <p:pic>
        <p:nvPicPr>
          <p:cNvPr id="178" name="Google Shape;178;g602f16797d_0_7"/>
          <p:cNvPicPr preferRelativeResize="0"/>
          <p:nvPr/>
        </p:nvPicPr>
        <p:blipFill>
          <a:blip r:embed="rId3">
            <a:alphaModFix/>
          </a:blip>
          <a:stretch>
            <a:fillRect/>
          </a:stretch>
        </p:blipFill>
        <p:spPr>
          <a:xfrm>
            <a:off x="152400" y="2632258"/>
            <a:ext cx="8839199" cy="35450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g600c834b42_0_29"/>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Generator</a:t>
            </a:r>
            <a:endParaRPr/>
          </a:p>
        </p:txBody>
      </p:sp>
      <p:sp>
        <p:nvSpPr>
          <p:cNvPr id="185" name="Google Shape;185;g600c834b42_0_29"/>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3"/>
              </a:rPr>
              <a:t>https://www.mdpi.com/2072-4292/11/11/1262/htm</a:t>
            </a:r>
            <a:endParaRPr/>
          </a:p>
        </p:txBody>
      </p:sp>
      <p:pic>
        <p:nvPicPr>
          <p:cNvPr id="186" name="Google Shape;186;g600c834b42_0_29"/>
          <p:cNvPicPr preferRelativeResize="0"/>
          <p:nvPr/>
        </p:nvPicPr>
        <p:blipFill>
          <a:blip r:embed="rId4">
            <a:alphaModFix/>
          </a:blip>
          <a:stretch>
            <a:fillRect/>
          </a:stretch>
        </p:blipFill>
        <p:spPr>
          <a:xfrm>
            <a:off x="838200" y="2619000"/>
            <a:ext cx="7486650" cy="274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g600c834b42_0_50"/>
          <p:cNvSpPr txBox="1"/>
          <p:nvPr>
            <p:ph type="title"/>
          </p:nvPr>
        </p:nvSpPr>
        <p:spPr>
          <a:xfrm>
            <a:off x="628650"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n-US"/>
              <a:t>U-Net</a:t>
            </a:r>
            <a:endParaRPr b="1"/>
          </a:p>
        </p:txBody>
      </p:sp>
      <p:sp>
        <p:nvSpPr>
          <p:cNvPr id="193" name="Google Shape;193;g600c834b42_0_50"/>
          <p:cNvSpPr txBox="1"/>
          <p:nvPr/>
        </p:nvSpPr>
        <p:spPr>
          <a:xfrm>
            <a:off x="543000" y="2209800"/>
            <a:ext cx="8058000" cy="414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800">
                <a:solidFill>
                  <a:schemeClr val="dk1"/>
                </a:solidFill>
              </a:rPr>
              <a:t>U-Net architecture consist of three parts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Downsampling</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US" sz="1800">
                <a:solidFill>
                  <a:schemeClr val="dk1"/>
                </a:solidFill>
              </a:rPr>
              <a:t>Conv Layer       Activation        Dropout       Max-pool       BatchNorm</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Up-sampling</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US" sz="1800">
                <a:solidFill>
                  <a:schemeClr val="dk1"/>
                </a:solidFill>
              </a:rPr>
              <a:t>Convolution Transpose </a:t>
            </a:r>
            <a:r>
              <a:rPr lang="en-US" sz="1800">
                <a:solidFill>
                  <a:schemeClr val="dk1"/>
                </a:solidFill>
              </a:rPr>
              <a:t>(type of non-linear up-sampling)</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Skip Connection</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US" sz="1800">
                <a:solidFill>
                  <a:schemeClr val="dk1"/>
                </a:solidFill>
              </a:rPr>
              <a:t>Reduce coarseness and improve scale of detail in the output image. </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US" sz="1800">
                <a:solidFill>
                  <a:schemeClr val="dk1"/>
                </a:solidFill>
              </a:rPr>
              <a:t>To deal with vanishing gradient problem</a:t>
            </a:r>
            <a:endParaRPr sz="1800">
              <a:solidFill>
                <a:schemeClr val="dk1"/>
              </a:solidFill>
            </a:endParaRPr>
          </a:p>
        </p:txBody>
      </p:sp>
      <p:sp>
        <p:nvSpPr>
          <p:cNvPr id="194" name="Google Shape;194;g600c834b42_0_50"/>
          <p:cNvSpPr/>
          <p:nvPr/>
        </p:nvSpPr>
        <p:spPr>
          <a:xfrm>
            <a:off x="2803835" y="3179531"/>
            <a:ext cx="324000" cy="1827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600c834b42_0_50"/>
          <p:cNvSpPr/>
          <p:nvPr/>
        </p:nvSpPr>
        <p:spPr>
          <a:xfrm>
            <a:off x="4251635" y="3179531"/>
            <a:ext cx="324000" cy="1827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600c834b42_0_50"/>
          <p:cNvSpPr/>
          <p:nvPr/>
        </p:nvSpPr>
        <p:spPr>
          <a:xfrm>
            <a:off x="5547035" y="3179531"/>
            <a:ext cx="324000" cy="1827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600c834b42_0_50"/>
          <p:cNvSpPr/>
          <p:nvPr/>
        </p:nvSpPr>
        <p:spPr>
          <a:xfrm>
            <a:off x="6918635" y="3179531"/>
            <a:ext cx="324000" cy="1827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g6033faf60a_0_0"/>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Types of Upsampling</a:t>
            </a:r>
            <a:endParaRPr/>
          </a:p>
        </p:txBody>
      </p:sp>
      <p:pic>
        <p:nvPicPr>
          <p:cNvPr id="204" name="Google Shape;204;g6033faf60a_0_0"/>
          <p:cNvPicPr preferRelativeResize="0"/>
          <p:nvPr/>
        </p:nvPicPr>
        <p:blipFill>
          <a:blip r:embed="rId3">
            <a:alphaModFix/>
          </a:blip>
          <a:stretch>
            <a:fillRect/>
          </a:stretch>
        </p:blipFill>
        <p:spPr>
          <a:xfrm>
            <a:off x="4046100" y="2444750"/>
            <a:ext cx="4755001" cy="2206275"/>
          </a:xfrm>
          <a:prstGeom prst="rect">
            <a:avLst/>
          </a:prstGeom>
          <a:noFill/>
          <a:ln>
            <a:noFill/>
          </a:ln>
        </p:spPr>
      </p:pic>
      <p:pic>
        <p:nvPicPr>
          <p:cNvPr id="205" name="Google Shape;205;g6033faf60a_0_0"/>
          <p:cNvPicPr preferRelativeResize="0"/>
          <p:nvPr/>
        </p:nvPicPr>
        <p:blipFill>
          <a:blip r:embed="rId4">
            <a:alphaModFix/>
          </a:blip>
          <a:stretch>
            <a:fillRect/>
          </a:stretch>
        </p:blipFill>
        <p:spPr>
          <a:xfrm>
            <a:off x="427100" y="2444762"/>
            <a:ext cx="2328292" cy="2206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g600c834b42_0_35"/>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Discriminator</a:t>
            </a:r>
            <a:endParaRPr/>
          </a:p>
        </p:txBody>
      </p:sp>
      <p:pic>
        <p:nvPicPr>
          <p:cNvPr id="212" name="Google Shape;212;g600c834b42_0_35"/>
          <p:cNvPicPr preferRelativeResize="0"/>
          <p:nvPr/>
        </p:nvPicPr>
        <p:blipFill>
          <a:blip r:embed="rId3">
            <a:alphaModFix/>
          </a:blip>
          <a:stretch>
            <a:fillRect/>
          </a:stretch>
        </p:blipFill>
        <p:spPr>
          <a:xfrm>
            <a:off x="762000" y="2189300"/>
            <a:ext cx="7705725" cy="3943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g600c834b42_0_57"/>
          <p:cNvSpPr txBox="1"/>
          <p:nvPr>
            <p:ph idx="1" type="body"/>
          </p:nvPr>
        </p:nvSpPr>
        <p:spPr>
          <a:xfrm>
            <a:off x="427099" y="2189275"/>
            <a:ext cx="8373900" cy="37905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0"/>
              </a:spcBef>
              <a:spcAft>
                <a:spcPts val="0"/>
              </a:spcAft>
              <a:buClr>
                <a:schemeClr val="dk1"/>
              </a:buClr>
              <a:buSzPts val="1800"/>
              <a:buChar char="●"/>
            </a:pPr>
            <a:r>
              <a:rPr lang="en-US" sz="1800">
                <a:highlight>
                  <a:schemeClr val="lt1"/>
                </a:highlight>
              </a:rPr>
              <a:t>A "PatchGAN" is a convolutional network similar to a regular discriminator.</a:t>
            </a:r>
            <a:endParaRPr sz="1800">
              <a:highlight>
                <a:schemeClr val="lt1"/>
              </a:highlight>
            </a:endParaRPr>
          </a:p>
          <a:p>
            <a:pPr indent="-342900" lvl="0" marL="457200" rtl="0" algn="l">
              <a:lnSpc>
                <a:spcPct val="150000"/>
              </a:lnSpc>
              <a:spcBef>
                <a:spcPts val="0"/>
              </a:spcBef>
              <a:spcAft>
                <a:spcPts val="0"/>
              </a:spcAft>
              <a:buClr>
                <a:schemeClr val="dk1"/>
              </a:buClr>
              <a:buSzPts val="1800"/>
              <a:buChar char="●"/>
            </a:pPr>
            <a:r>
              <a:rPr lang="en-US" sz="1800">
                <a:highlight>
                  <a:schemeClr val="lt1"/>
                </a:highlight>
              </a:rPr>
              <a:t>PatchGAN vs Regular Discriminator</a:t>
            </a:r>
            <a:endParaRPr sz="1800">
              <a:highlight>
                <a:schemeClr val="lt1"/>
              </a:highlight>
            </a:endParaRPr>
          </a:p>
          <a:p>
            <a:pPr indent="-342900" lvl="1" marL="914400" rtl="0" algn="l">
              <a:lnSpc>
                <a:spcPct val="150000"/>
              </a:lnSpc>
              <a:spcBef>
                <a:spcPts val="0"/>
              </a:spcBef>
              <a:spcAft>
                <a:spcPts val="0"/>
              </a:spcAft>
              <a:buClr>
                <a:schemeClr val="dk1"/>
              </a:buClr>
              <a:buSzPts val="1800"/>
              <a:buChar char="○"/>
            </a:pPr>
            <a:r>
              <a:rPr lang="en-US" sz="1800">
                <a:solidFill>
                  <a:schemeClr val="dk1"/>
                </a:solidFill>
                <a:highlight>
                  <a:schemeClr val="lt1"/>
                </a:highlight>
              </a:rPr>
              <a:t>Regular GAN maps a single scalar output, which signifies "In Class" or "Out Class", from an input image.</a:t>
            </a:r>
            <a:endParaRPr sz="1800">
              <a:solidFill>
                <a:schemeClr val="dk1"/>
              </a:solidFill>
              <a:highlight>
                <a:schemeClr val="lt1"/>
              </a:highlight>
            </a:endParaRPr>
          </a:p>
          <a:p>
            <a:pPr indent="-342900" lvl="1" marL="914400" rtl="0" algn="l">
              <a:lnSpc>
                <a:spcPct val="150000"/>
              </a:lnSpc>
              <a:spcBef>
                <a:spcPts val="0"/>
              </a:spcBef>
              <a:spcAft>
                <a:spcPts val="0"/>
              </a:spcAft>
              <a:buClr>
                <a:schemeClr val="dk1"/>
              </a:buClr>
              <a:buSzPts val="1800"/>
              <a:buChar char="○"/>
            </a:pPr>
            <a:r>
              <a:rPr lang="en-US" sz="1800">
                <a:solidFill>
                  <a:schemeClr val="dk1"/>
                </a:solidFill>
                <a:highlight>
                  <a:schemeClr val="lt1"/>
                </a:highlight>
              </a:rPr>
              <a:t>PatchGAN outputs an NxN array, where each x</a:t>
            </a:r>
            <a:r>
              <a:rPr baseline="-25000" lang="en-US" sz="1800">
                <a:solidFill>
                  <a:schemeClr val="dk1"/>
                </a:solidFill>
                <a:highlight>
                  <a:schemeClr val="lt1"/>
                </a:highlight>
              </a:rPr>
              <a:t>ij</a:t>
            </a:r>
            <a:r>
              <a:rPr lang="en-US" sz="1800">
                <a:solidFill>
                  <a:schemeClr val="dk1"/>
                </a:solidFill>
                <a:highlight>
                  <a:schemeClr val="lt1"/>
                </a:highlight>
              </a:rPr>
              <a:t> signifies whether the patch</a:t>
            </a:r>
            <a:r>
              <a:rPr baseline="-25000" lang="en-US" sz="1800">
                <a:solidFill>
                  <a:schemeClr val="dk1"/>
                </a:solidFill>
                <a:highlight>
                  <a:schemeClr val="lt1"/>
                </a:highlight>
              </a:rPr>
              <a:t>ij</a:t>
            </a:r>
            <a:r>
              <a:rPr lang="en-US" sz="1800">
                <a:solidFill>
                  <a:schemeClr val="dk1"/>
                </a:solidFill>
                <a:highlight>
                  <a:schemeClr val="lt1"/>
                </a:highlight>
              </a:rPr>
              <a:t> in the image is real or fake.</a:t>
            </a:r>
            <a:endParaRPr i="1" sz="1800">
              <a:highlight>
                <a:schemeClr val="lt1"/>
              </a:highlight>
            </a:endParaRPr>
          </a:p>
          <a:p>
            <a:pPr indent="0" lvl="0" marL="0" rtl="0" algn="l">
              <a:lnSpc>
                <a:spcPct val="150000"/>
              </a:lnSpc>
              <a:spcBef>
                <a:spcPts val="1600"/>
              </a:spcBef>
              <a:spcAft>
                <a:spcPts val="1600"/>
              </a:spcAft>
              <a:buNone/>
            </a:pPr>
            <a:r>
              <a:rPr b="1" i="1" lang="en-US" sz="1800">
                <a:highlight>
                  <a:schemeClr val="lt1"/>
                </a:highlight>
              </a:rPr>
              <a:t>patch_size(receptive_field) of a layer = (output_size - 1)*stride + kernel size </a:t>
            </a:r>
            <a:endParaRPr b="1" sz="1800"/>
          </a:p>
        </p:txBody>
      </p:sp>
      <p:sp>
        <p:nvSpPr>
          <p:cNvPr id="219" name="Google Shape;219;g600c834b42_0_57"/>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Markovian Discriminator (PatchGAN)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g6033faf60a_0_8"/>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Receptive Field</a:t>
            </a:r>
            <a:endParaRPr/>
          </a:p>
        </p:txBody>
      </p:sp>
      <p:pic>
        <p:nvPicPr>
          <p:cNvPr id="226" name="Google Shape;226;g6033faf60a_0_8"/>
          <p:cNvPicPr preferRelativeResize="0"/>
          <p:nvPr/>
        </p:nvPicPr>
        <p:blipFill>
          <a:blip r:embed="rId3">
            <a:alphaModFix/>
          </a:blip>
          <a:stretch>
            <a:fillRect/>
          </a:stretch>
        </p:blipFill>
        <p:spPr>
          <a:xfrm>
            <a:off x="814388" y="2556700"/>
            <a:ext cx="7515225" cy="3421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2"/>
          <p:cNvSpPr txBox="1"/>
          <p:nvPr/>
        </p:nvSpPr>
        <p:spPr>
          <a:xfrm>
            <a:off x="2236304" y="2693504"/>
            <a:ext cx="3001618" cy="20176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2"/>
          <p:cNvSpPr txBox="1"/>
          <p:nvPr>
            <p:ph type="title"/>
          </p:nvPr>
        </p:nvSpPr>
        <p:spPr>
          <a:xfrm>
            <a:off x="362446" y="923159"/>
            <a:ext cx="7886700" cy="716084"/>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Clr>
                <a:srgbClr val="005BBB"/>
              </a:buClr>
              <a:buSzPts val="2700"/>
              <a:buFont typeface="Georgia"/>
              <a:buNone/>
            </a:pPr>
            <a:r>
              <a:rPr lang="en-US"/>
              <a:t>What is Image-to-Image</a:t>
            </a:r>
            <a:endParaRPr/>
          </a:p>
        </p:txBody>
      </p:sp>
      <p:grpSp>
        <p:nvGrpSpPr>
          <p:cNvPr id="66" name="Google Shape;66;p2"/>
          <p:cNvGrpSpPr/>
          <p:nvPr/>
        </p:nvGrpSpPr>
        <p:grpSpPr>
          <a:xfrm>
            <a:off x="1715462" y="2585975"/>
            <a:ext cx="5713075" cy="2843852"/>
            <a:chOff x="1303035" y="2532954"/>
            <a:chExt cx="6120059" cy="2211221"/>
          </a:xfrm>
        </p:grpSpPr>
        <p:pic>
          <p:nvPicPr>
            <p:cNvPr id="67" name="Google Shape;67;p2"/>
            <p:cNvPicPr preferRelativeResize="0"/>
            <p:nvPr/>
          </p:nvPicPr>
          <p:blipFill rotWithShape="1">
            <a:blip r:embed="rId3">
              <a:alphaModFix/>
            </a:blip>
            <a:srcRect b="0" l="0" r="0" t="0"/>
            <a:stretch/>
          </p:blipFill>
          <p:spPr>
            <a:xfrm>
              <a:off x="1303049" y="2906016"/>
              <a:ext cx="1399807" cy="1367848"/>
            </a:xfrm>
            <a:prstGeom prst="rect">
              <a:avLst/>
            </a:prstGeom>
            <a:noFill/>
            <a:ln>
              <a:noFill/>
            </a:ln>
          </p:spPr>
        </p:pic>
        <p:pic>
          <p:nvPicPr>
            <p:cNvPr id="68" name="Google Shape;68;p2"/>
            <p:cNvPicPr preferRelativeResize="0"/>
            <p:nvPr/>
          </p:nvPicPr>
          <p:blipFill rotWithShape="1">
            <a:blip r:embed="rId4">
              <a:alphaModFix/>
            </a:blip>
            <a:srcRect b="0" l="0" r="0" t="0"/>
            <a:stretch/>
          </p:blipFill>
          <p:spPr>
            <a:xfrm>
              <a:off x="5616718" y="2917667"/>
              <a:ext cx="1375209" cy="1356197"/>
            </a:xfrm>
            <a:prstGeom prst="rect">
              <a:avLst/>
            </a:prstGeom>
            <a:noFill/>
            <a:ln>
              <a:noFill/>
            </a:ln>
          </p:spPr>
        </p:pic>
        <p:cxnSp>
          <p:nvCxnSpPr>
            <p:cNvPr id="69" name="Google Shape;69;p2"/>
            <p:cNvCxnSpPr>
              <a:stCxn id="67" idx="3"/>
              <a:endCxn id="68" idx="1"/>
            </p:cNvCxnSpPr>
            <p:nvPr/>
          </p:nvCxnSpPr>
          <p:spPr>
            <a:xfrm>
              <a:off x="2702856" y="3589940"/>
              <a:ext cx="2913900" cy="5700"/>
            </a:xfrm>
            <a:prstGeom prst="straightConnector1">
              <a:avLst/>
            </a:prstGeom>
            <a:noFill/>
            <a:ln cap="flat" cmpd="sng" w="31750">
              <a:solidFill>
                <a:schemeClr val="accent1"/>
              </a:solidFill>
              <a:prstDash val="solid"/>
              <a:miter lim="800000"/>
              <a:headEnd len="sm" w="sm" type="none"/>
              <a:tailEnd len="med" w="med" type="triangle"/>
            </a:ln>
          </p:spPr>
        </p:cxnSp>
        <p:sp>
          <p:nvSpPr>
            <p:cNvPr id="70" name="Google Shape;70;p2"/>
            <p:cNvSpPr/>
            <p:nvPr/>
          </p:nvSpPr>
          <p:spPr>
            <a:xfrm>
              <a:off x="1303051" y="2532954"/>
              <a:ext cx="1671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80808"/>
                  </a:solidFill>
                  <a:latin typeface="Times New Roman"/>
                  <a:ea typeface="Times New Roman"/>
                  <a:cs typeface="Times New Roman"/>
                  <a:sym typeface="Times New Roman"/>
                </a:rPr>
                <a:t>Input Image</a:t>
              </a:r>
              <a:endParaRPr sz="1800">
                <a:solidFill>
                  <a:srgbClr val="080808"/>
                </a:solidFill>
                <a:latin typeface="Times New Roman"/>
                <a:ea typeface="Times New Roman"/>
                <a:cs typeface="Times New Roman"/>
                <a:sym typeface="Times New Roman"/>
              </a:endParaRPr>
            </a:p>
          </p:txBody>
        </p:sp>
        <p:sp>
          <p:nvSpPr>
            <p:cNvPr id="71" name="Google Shape;71;p2"/>
            <p:cNvSpPr/>
            <p:nvPr/>
          </p:nvSpPr>
          <p:spPr>
            <a:xfrm>
              <a:off x="5616705" y="2546075"/>
              <a:ext cx="145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80808"/>
                  </a:solidFill>
                  <a:latin typeface="Times New Roman"/>
                  <a:ea typeface="Times New Roman"/>
                  <a:cs typeface="Times New Roman"/>
                  <a:sym typeface="Times New Roman"/>
                </a:rPr>
                <a:t>New Image</a:t>
              </a:r>
              <a:endParaRPr sz="1800">
                <a:solidFill>
                  <a:srgbClr val="080808"/>
                </a:solidFill>
                <a:latin typeface="Times New Roman"/>
                <a:ea typeface="Times New Roman"/>
                <a:cs typeface="Times New Roman"/>
                <a:sym typeface="Times New Roman"/>
              </a:endParaRPr>
            </a:p>
          </p:txBody>
        </p:sp>
        <p:sp>
          <p:nvSpPr>
            <p:cNvPr id="72" name="Google Shape;72;p2"/>
            <p:cNvSpPr/>
            <p:nvPr/>
          </p:nvSpPr>
          <p:spPr>
            <a:xfrm>
              <a:off x="3210866" y="3220600"/>
              <a:ext cx="2249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80808"/>
                  </a:solidFill>
                  <a:latin typeface="Times New Roman"/>
                  <a:ea typeface="Times New Roman"/>
                  <a:cs typeface="Times New Roman"/>
                  <a:sym typeface="Times New Roman"/>
                </a:rPr>
                <a:t>Transformation</a:t>
              </a:r>
              <a:endParaRPr sz="1800">
                <a:solidFill>
                  <a:srgbClr val="080808"/>
                </a:solidFill>
                <a:latin typeface="Times New Roman"/>
                <a:ea typeface="Times New Roman"/>
                <a:cs typeface="Times New Roman"/>
                <a:sym typeface="Times New Roman"/>
              </a:endParaRPr>
            </a:p>
          </p:txBody>
        </p:sp>
        <p:sp>
          <p:nvSpPr>
            <p:cNvPr id="73" name="Google Shape;73;p2"/>
            <p:cNvSpPr/>
            <p:nvPr/>
          </p:nvSpPr>
          <p:spPr>
            <a:xfrm>
              <a:off x="1303035" y="4374875"/>
              <a:ext cx="1998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80808"/>
                  </a:solidFill>
                  <a:latin typeface="Times New Roman"/>
                  <a:ea typeface="Times New Roman"/>
                  <a:cs typeface="Times New Roman"/>
                  <a:sym typeface="Times New Roman"/>
                </a:rPr>
                <a:t>Domain X</a:t>
              </a:r>
              <a:endParaRPr sz="1800">
                <a:solidFill>
                  <a:srgbClr val="080808"/>
                </a:solidFill>
                <a:latin typeface="Times New Roman"/>
                <a:ea typeface="Times New Roman"/>
                <a:cs typeface="Times New Roman"/>
                <a:sym typeface="Times New Roman"/>
              </a:endParaRPr>
            </a:p>
          </p:txBody>
        </p:sp>
        <p:sp>
          <p:nvSpPr>
            <p:cNvPr id="74" name="Google Shape;74;p2"/>
            <p:cNvSpPr/>
            <p:nvPr/>
          </p:nvSpPr>
          <p:spPr>
            <a:xfrm>
              <a:off x="5617694" y="4371800"/>
              <a:ext cx="1805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80808"/>
                  </a:solidFill>
                  <a:latin typeface="Times New Roman"/>
                  <a:ea typeface="Times New Roman"/>
                  <a:cs typeface="Times New Roman"/>
                  <a:sym typeface="Times New Roman"/>
                </a:rPr>
                <a:t>Domain Y</a:t>
              </a:r>
              <a:endParaRPr sz="1800">
                <a:solidFill>
                  <a:srgbClr val="080808"/>
                </a:solidFill>
                <a:latin typeface="Times New Roman"/>
                <a:ea typeface="Times New Roman"/>
                <a:cs typeface="Times New Roman"/>
                <a:sym typeface="Times New Roman"/>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g600c834b42_0_64"/>
          <p:cNvSpPr txBox="1"/>
          <p:nvPr>
            <p:ph idx="1" type="body"/>
          </p:nvPr>
        </p:nvSpPr>
        <p:spPr>
          <a:xfrm>
            <a:off x="427099" y="2417875"/>
            <a:ext cx="8288400" cy="37905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Clr>
                <a:srgbClr val="424242"/>
              </a:buClr>
              <a:buSzPts val="2000"/>
              <a:buFont typeface="Arial"/>
              <a:buAutoNum type="arabicParenR"/>
            </a:pPr>
            <a:r>
              <a:rPr lang="en-US" sz="2000">
                <a:solidFill>
                  <a:srgbClr val="424242"/>
                </a:solidFill>
              </a:rPr>
              <a:t>Generator takes in a minibatch of Domain-X images.</a:t>
            </a:r>
            <a:endParaRPr sz="2000">
              <a:solidFill>
                <a:srgbClr val="424242"/>
              </a:solidFill>
            </a:endParaRPr>
          </a:p>
          <a:p>
            <a:pPr indent="-355600" lvl="0" marL="457200" rtl="0" algn="l">
              <a:lnSpc>
                <a:spcPct val="150000"/>
              </a:lnSpc>
              <a:spcBef>
                <a:spcPts val="0"/>
              </a:spcBef>
              <a:spcAft>
                <a:spcPts val="0"/>
              </a:spcAft>
              <a:buClr>
                <a:srgbClr val="424242"/>
              </a:buClr>
              <a:buSzPts val="2000"/>
              <a:buFont typeface="Arial"/>
              <a:buAutoNum type="arabicParenR"/>
            </a:pPr>
            <a:r>
              <a:rPr lang="en-US" sz="2000">
                <a:solidFill>
                  <a:srgbClr val="424242"/>
                </a:solidFill>
              </a:rPr>
              <a:t>Generator then converts the images into another domain Y and sends it to the discriminator.</a:t>
            </a:r>
            <a:endParaRPr sz="2000">
              <a:solidFill>
                <a:srgbClr val="424242"/>
              </a:solidFill>
            </a:endParaRPr>
          </a:p>
          <a:p>
            <a:pPr indent="-355600" lvl="0" marL="457200" rtl="0" algn="l">
              <a:lnSpc>
                <a:spcPct val="150000"/>
              </a:lnSpc>
              <a:spcBef>
                <a:spcPts val="0"/>
              </a:spcBef>
              <a:spcAft>
                <a:spcPts val="0"/>
              </a:spcAft>
              <a:buClr>
                <a:srgbClr val="424242"/>
              </a:buClr>
              <a:buSzPts val="2000"/>
              <a:buFont typeface="Arial"/>
              <a:buAutoNum type="arabicParenR"/>
            </a:pPr>
            <a:r>
              <a:rPr lang="en-US" sz="2000">
                <a:solidFill>
                  <a:srgbClr val="424242"/>
                </a:solidFill>
              </a:rPr>
              <a:t>Discriminator alternately takes In Class images and Predicted images conditioned on the respective input images and outputs an NxM patch. </a:t>
            </a:r>
            <a:endParaRPr sz="2000">
              <a:solidFill>
                <a:srgbClr val="424242"/>
              </a:solidFill>
            </a:endParaRPr>
          </a:p>
          <a:p>
            <a:pPr indent="-355600" lvl="0" marL="457200" rtl="0" algn="l">
              <a:lnSpc>
                <a:spcPct val="150000"/>
              </a:lnSpc>
              <a:spcBef>
                <a:spcPts val="0"/>
              </a:spcBef>
              <a:spcAft>
                <a:spcPts val="0"/>
              </a:spcAft>
              <a:buClr>
                <a:srgbClr val="424242"/>
              </a:buClr>
              <a:buSzPts val="2000"/>
              <a:buFont typeface="Arial"/>
              <a:buAutoNum type="arabicParenR"/>
            </a:pPr>
            <a:r>
              <a:rPr lang="en-US" sz="2000">
                <a:solidFill>
                  <a:srgbClr val="424242"/>
                </a:solidFill>
              </a:rPr>
              <a:t>Each cell of the patch indicates a probability corresponding to a region in segmented image.</a:t>
            </a:r>
            <a:endParaRPr sz="2000">
              <a:solidFill>
                <a:srgbClr val="424242"/>
              </a:solidFill>
            </a:endParaRPr>
          </a:p>
          <a:p>
            <a:pPr indent="0" lvl="0" marL="0" rtl="0" algn="l">
              <a:lnSpc>
                <a:spcPct val="150000"/>
              </a:lnSpc>
              <a:spcBef>
                <a:spcPts val="1600"/>
              </a:spcBef>
              <a:spcAft>
                <a:spcPts val="0"/>
              </a:spcAft>
              <a:buNone/>
            </a:pPr>
            <a:r>
              <a:t/>
            </a:r>
            <a:endParaRPr sz="2000"/>
          </a:p>
        </p:txBody>
      </p:sp>
      <p:sp>
        <p:nvSpPr>
          <p:cNvPr id="233" name="Google Shape;233;g600c834b42_0_64"/>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Algorithm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g600c834b42_0_70"/>
          <p:cNvSpPr txBox="1"/>
          <p:nvPr>
            <p:ph type="title"/>
          </p:nvPr>
        </p:nvSpPr>
        <p:spPr>
          <a:xfrm>
            <a:off x="362446" y="925574"/>
            <a:ext cx="7886700" cy="716100"/>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rgbClr val="005BBB"/>
              </a:buClr>
              <a:buSzPts val="2700"/>
              <a:buFont typeface="Georgia"/>
              <a:buNone/>
            </a:pPr>
            <a:r>
              <a:rPr lang="en-US"/>
              <a:t>Pix-To-Pix Model Architecture</a:t>
            </a:r>
            <a:endParaRPr/>
          </a:p>
        </p:txBody>
      </p:sp>
      <p:pic>
        <p:nvPicPr>
          <p:cNvPr id="240" name="Google Shape;240;g600c834b42_0_70"/>
          <p:cNvPicPr preferRelativeResize="0"/>
          <p:nvPr/>
        </p:nvPicPr>
        <p:blipFill>
          <a:blip r:embed="rId3">
            <a:alphaModFix/>
          </a:blip>
          <a:stretch>
            <a:fillRect/>
          </a:stretch>
        </p:blipFill>
        <p:spPr>
          <a:xfrm>
            <a:off x="152400" y="2251258"/>
            <a:ext cx="8839199" cy="35450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g600c834b42_0_83"/>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Loss Function</a:t>
            </a:r>
            <a:endParaRPr/>
          </a:p>
        </p:txBody>
      </p:sp>
      <p:pic>
        <p:nvPicPr>
          <p:cNvPr id="247" name="Google Shape;247;g600c834b42_0_83"/>
          <p:cNvPicPr preferRelativeResize="0"/>
          <p:nvPr/>
        </p:nvPicPr>
        <p:blipFill>
          <a:blip r:embed="rId3">
            <a:alphaModFix/>
          </a:blip>
          <a:stretch>
            <a:fillRect/>
          </a:stretch>
        </p:blipFill>
        <p:spPr>
          <a:xfrm>
            <a:off x="1076450" y="2518375"/>
            <a:ext cx="7237349" cy="496778"/>
          </a:xfrm>
          <a:prstGeom prst="rect">
            <a:avLst/>
          </a:prstGeom>
          <a:noFill/>
          <a:ln>
            <a:noFill/>
          </a:ln>
        </p:spPr>
      </p:pic>
      <p:sp>
        <p:nvSpPr>
          <p:cNvPr id="248" name="Google Shape;248;g600c834b42_0_83"/>
          <p:cNvSpPr txBox="1"/>
          <p:nvPr/>
        </p:nvSpPr>
        <p:spPr>
          <a:xfrm>
            <a:off x="797700" y="5746900"/>
            <a:ext cx="7548600" cy="6285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600"/>
              </a:spcAft>
              <a:buNone/>
            </a:pPr>
            <a:r>
              <a:t/>
            </a:r>
            <a:endParaRPr sz="2000">
              <a:solidFill>
                <a:schemeClr val="dk1"/>
              </a:solidFill>
            </a:endParaRPr>
          </a:p>
        </p:txBody>
      </p:sp>
      <p:pic>
        <p:nvPicPr>
          <p:cNvPr id="249" name="Google Shape;249;g600c834b42_0_83"/>
          <p:cNvPicPr preferRelativeResize="0"/>
          <p:nvPr/>
        </p:nvPicPr>
        <p:blipFill>
          <a:blip r:embed="rId4">
            <a:alphaModFix/>
          </a:blip>
          <a:stretch>
            <a:fillRect/>
          </a:stretch>
        </p:blipFill>
        <p:spPr>
          <a:xfrm>
            <a:off x="1076450" y="3453750"/>
            <a:ext cx="5368450" cy="854950"/>
          </a:xfrm>
          <a:prstGeom prst="rect">
            <a:avLst/>
          </a:prstGeom>
          <a:noFill/>
          <a:ln>
            <a:noFill/>
          </a:ln>
        </p:spPr>
      </p:pic>
      <p:pic>
        <p:nvPicPr>
          <p:cNvPr id="250" name="Google Shape;250;g600c834b42_0_83"/>
          <p:cNvPicPr preferRelativeResize="0"/>
          <p:nvPr/>
        </p:nvPicPr>
        <p:blipFill>
          <a:blip r:embed="rId5">
            <a:alphaModFix/>
          </a:blip>
          <a:stretch>
            <a:fillRect/>
          </a:stretch>
        </p:blipFill>
        <p:spPr>
          <a:xfrm>
            <a:off x="1076450" y="4689700"/>
            <a:ext cx="5772025" cy="76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8"/>
          <p:cNvSpPr txBox="1"/>
          <p:nvPr>
            <p:ph type="title"/>
          </p:nvPr>
        </p:nvSpPr>
        <p:spPr>
          <a:xfrm>
            <a:off x="362446" y="925574"/>
            <a:ext cx="7886700" cy="716084"/>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Clr>
                <a:srgbClr val="005BBB"/>
              </a:buClr>
              <a:buSzPts val="2700"/>
              <a:buFont typeface="Georgia"/>
              <a:buNone/>
            </a:pPr>
            <a:r>
              <a:rPr lang="en-US"/>
              <a:t>Evaluation</a:t>
            </a:r>
            <a:endParaRPr/>
          </a:p>
        </p:txBody>
      </p:sp>
      <p:sp>
        <p:nvSpPr>
          <p:cNvPr id="257" name="Google Shape;257;p8"/>
          <p:cNvSpPr txBox="1"/>
          <p:nvPr/>
        </p:nvSpPr>
        <p:spPr>
          <a:xfrm>
            <a:off x="362450" y="2000250"/>
            <a:ext cx="7649100" cy="4375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US" sz="2000"/>
              <a:t>Amazon Mechanical Turk</a:t>
            </a:r>
            <a:endParaRPr sz="2000">
              <a:solidFill>
                <a:srgbClr val="232F3E"/>
              </a:solidFill>
              <a:highlight>
                <a:srgbClr val="FFFFFF"/>
              </a:highlight>
            </a:endParaRPr>
          </a:p>
          <a:p>
            <a:pPr indent="-355600" lvl="1" marL="914400" rtl="0" algn="l">
              <a:lnSpc>
                <a:spcPct val="115000"/>
              </a:lnSpc>
              <a:spcBef>
                <a:spcPts val="0"/>
              </a:spcBef>
              <a:spcAft>
                <a:spcPts val="0"/>
              </a:spcAft>
              <a:buClr>
                <a:srgbClr val="232F3E"/>
              </a:buClr>
              <a:buSzPts val="2000"/>
              <a:buChar char="○"/>
            </a:pPr>
            <a:r>
              <a:rPr lang="en-US" sz="2000">
                <a:solidFill>
                  <a:srgbClr val="232F3E"/>
                </a:solidFill>
                <a:highlight>
                  <a:srgbClr val="FFFFFF"/>
                </a:highlight>
              </a:rPr>
              <a:t>Turkers were given feedback on first 10 images.</a:t>
            </a:r>
            <a:endParaRPr sz="2000">
              <a:solidFill>
                <a:srgbClr val="232F3E"/>
              </a:solidFill>
              <a:highlight>
                <a:srgbClr val="FFFFFF"/>
              </a:highlight>
            </a:endParaRPr>
          </a:p>
          <a:p>
            <a:pPr indent="-355600" lvl="1" marL="914400" rtl="0" algn="l">
              <a:lnSpc>
                <a:spcPct val="115000"/>
              </a:lnSpc>
              <a:spcBef>
                <a:spcPts val="0"/>
              </a:spcBef>
              <a:spcAft>
                <a:spcPts val="0"/>
              </a:spcAft>
              <a:buClr>
                <a:srgbClr val="232F3E"/>
              </a:buClr>
              <a:buSzPts val="2000"/>
              <a:buChar char="○"/>
            </a:pPr>
            <a:r>
              <a:rPr lang="en-US" sz="2000">
                <a:solidFill>
                  <a:srgbClr val="232F3E"/>
                </a:solidFill>
                <a:highlight>
                  <a:srgbClr val="FFFFFF"/>
                </a:highlight>
              </a:rPr>
              <a:t>Tested them on 40 images.</a:t>
            </a:r>
            <a:endParaRPr sz="2000">
              <a:solidFill>
                <a:srgbClr val="232F3E"/>
              </a:solidFill>
              <a:highlight>
                <a:srgbClr val="FFFFFF"/>
              </a:highlight>
            </a:endParaRPr>
          </a:p>
          <a:p>
            <a:pPr indent="-355600" lvl="1" marL="914400" rtl="0" algn="l">
              <a:lnSpc>
                <a:spcPct val="115000"/>
              </a:lnSpc>
              <a:spcBef>
                <a:spcPts val="0"/>
              </a:spcBef>
              <a:spcAft>
                <a:spcPts val="0"/>
              </a:spcAft>
              <a:buClr>
                <a:srgbClr val="232F3E"/>
              </a:buClr>
              <a:buSzPts val="2000"/>
              <a:buChar char="○"/>
            </a:pPr>
            <a:r>
              <a:rPr lang="en-US" sz="2000">
                <a:solidFill>
                  <a:srgbClr val="232F3E"/>
                </a:solidFill>
                <a:highlight>
                  <a:srgbClr val="FFFFFF"/>
                </a:highlight>
              </a:rPr>
              <a:t>Map to Aerial - Fooled participants on 18.9% trials.</a:t>
            </a:r>
            <a:endParaRPr sz="2000">
              <a:solidFill>
                <a:srgbClr val="232F3E"/>
              </a:solidFill>
              <a:highlight>
                <a:srgbClr val="FFFFFF"/>
              </a:highlight>
            </a:endParaRPr>
          </a:p>
          <a:p>
            <a:pPr indent="-355600" lvl="1" marL="914400" rtl="0" algn="l">
              <a:lnSpc>
                <a:spcPct val="115000"/>
              </a:lnSpc>
              <a:spcBef>
                <a:spcPts val="0"/>
              </a:spcBef>
              <a:spcAft>
                <a:spcPts val="0"/>
              </a:spcAft>
              <a:buClr>
                <a:srgbClr val="232F3E"/>
              </a:buClr>
              <a:buSzPts val="2000"/>
              <a:buChar char="○"/>
            </a:pPr>
            <a:r>
              <a:rPr lang="en-US" sz="2000">
                <a:solidFill>
                  <a:srgbClr val="232F3E"/>
                </a:solidFill>
                <a:highlight>
                  <a:srgbClr val="FFFFFF"/>
                </a:highlight>
              </a:rPr>
              <a:t>Aerial to Map - </a:t>
            </a:r>
            <a:r>
              <a:rPr lang="en-US" sz="2000">
                <a:solidFill>
                  <a:srgbClr val="232F3E"/>
                </a:solidFill>
                <a:highlight>
                  <a:srgbClr val="FFFFFF"/>
                </a:highlight>
              </a:rPr>
              <a:t>Fooled participants on 6.1% trials.</a:t>
            </a:r>
            <a:endParaRPr sz="2000">
              <a:solidFill>
                <a:srgbClr val="232F3E"/>
              </a:solidFill>
              <a:highlight>
                <a:srgbClr val="FFFFFF"/>
              </a:highlight>
            </a:endParaRPr>
          </a:p>
          <a:p>
            <a:pPr indent="-355600" lvl="1" marL="914400" rtl="0" algn="l">
              <a:lnSpc>
                <a:spcPct val="115000"/>
              </a:lnSpc>
              <a:spcBef>
                <a:spcPts val="0"/>
              </a:spcBef>
              <a:spcAft>
                <a:spcPts val="0"/>
              </a:spcAft>
              <a:buClr>
                <a:srgbClr val="232F3E"/>
              </a:buClr>
              <a:buSzPts val="2000"/>
              <a:buChar char="○"/>
            </a:pPr>
            <a:r>
              <a:rPr lang="en-US" sz="2000">
                <a:solidFill>
                  <a:srgbClr val="232F3E"/>
                </a:solidFill>
                <a:highlight>
                  <a:srgbClr val="FFFFFF"/>
                </a:highlight>
              </a:rPr>
              <a:t>Grey to Color - Fooled participants on 22.5% trials.</a:t>
            </a:r>
            <a:endParaRPr sz="2000">
              <a:solidFill>
                <a:srgbClr val="232F3E"/>
              </a:solidFill>
              <a:highlight>
                <a:srgbClr val="FFFFFF"/>
              </a:highlight>
            </a:endParaRPr>
          </a:p>
          <a:p>
            <a:pPr indent="0" lvl="0" marL="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FCN score</a:t>
            </a:r>
            <a:endParaRPr sz="2000"/>
          </a:p>
          <a:p>
            <a:pPr indent="-355600" lvl="1" marL="914400" rtl="0" algn="l">
              <a:lnSpc>
                <a:spcPct val="115000"/>
              </a:lnSpc>
              <a:spcBef>
                <a:spcPts val="0"/>
              </a:spcBef>
              <a:spcAft>
                <a:spcPts val="0"/>
              </a:spcAft>
              <a:buSzPts val="2000"/>
              <a:buChar char="○"/>
            </a:pPr>
            <a:r>
              <a:rPr lang="en-US" sz="2000"/>
              <a:t>If the images are realistic the classifier can synthesize the image correctly</a:t>
            </a:r>
            <a:endParaRPr sz="2000"/>
          </a:p>
          <a:p>
            <a:pPr indent="-355600" lvl="1" marL="914400" rtl="0" algn="l">
              <a:lnSpc>
                <a:spcPct val="115000"/>
              </a:lnSpc>
              <a:spcBef>
                <a:spcPts val="0"/>
              </a:spcBef>
              <a:spcAft>
                <a:spcPts val="0"/>
              </a:spcAft>
              <a:buSzPts val="2000"/>
              <a:buChar char="○"/>
            </a:pPr>
            <a:r>
              <a:rPr lang="en-US" sz="2000"/>
              <a:t>Used FCN-8</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g6033faf60a_0_21"/>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Experimentation - Skip Connections</a:t>
            </a:r>
            <a:endParaRPr/>
          </a:p>
        </p:txBody>
      </p:sp>
      <p:pic>
        <p:nvPicPr>
          <p:cNvPr id="264" name="Google Shape;264;g6033faf60a_0_21"/>
          <p:cNvPicPr preferRelativeResize="0"/>
          <p:nvPr/>
        </p:nvPicPr>
        <p:blipFill>
          <a:blip r:embed="rId3">
            <a:alphaModFix/>
          </a:blip>
          <a:stretch>
            <a:fillRect/>
          </a:stretch>
        </p:blipFill>
        <p:spPr>
          <a:xfrm>
            <a:off x="164750" y="3071350"/>
            <a:ext cx="4364400" cy="2391700"/>
          </a:xfrm>
          <a:prstGeom prst="rect">
            <a:avLst/>
          </a:prstGeom>
          <a:noFill/>
          <a:ln>
            <a:noFill/>
          </a:ln>
        </p:spPr>
      </p:pic>
      <p:pic>
        <p:nvPicPr>
          <p:cNvPr id="265" name="Google Shape;265;g6033faf60a_0_21"/>
          <p:cNvPicPr preferRelativeResize="0"/>
          <p:nvPr/>
        </p:nvPicPr>
        <p:blipFill>
          <a:blip r:embed="rId4">
            <a:alphaModFix/>
          </a:blip>
          <a:stretch>
            <a:fillRect/>
          </a:stretch>
        </p:blipFill>
        <p:spPr>
          <a:xfrm>
            <a:off x="4733925" y="3557613"/>
            <a:ext cx="4267600" cy="1419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g6033faf60a_0_36"/>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Experimentation - Size of Patch</a:t>
            </a:r>
            <a:endParaRPr/>
          </a:p>
        </p:txBody>
      </p:sp>
      <p:pic>
        <p:nvPicPr>
          <p:cNvPr id="272" name="Google Shape;272;g6033faf60a_0_36"/>
          <p:cNvPicPr preferRelativeResize="0"/>
          <p:nvPr/>
        </p:nvPicPr>
        <p:blipFill rotWithShape="1">
          <a:blip r:embed="rId3">
            <a:alphaModFix/>
          </a:blip>
          <a:srcRect b="-5729" l="0" r="0" t="5730"/>
          <a:stretch/>
        </p:blipFill>
        <p:spPr>
          <a:xfrm>
            <a:off x="66675" y="2424174"/>
            <a:ext cx="9077326" cy="1502550"/>
          </a:xfrm>
          <a:prstGeom prst="rect">
            <a:avLst/>
          </a:prstGeom>
          <a:noFill/>
          <a:ln>
            <a:noFill/>
          </a:ln>
        </p:spPr>
      </p:pic>
      <p:graphicFrame>
        <p:nvGraphicFramePr>
          <p:cNvPr id="273" name="Google Shape;273;g6033faf60a_0_36"/>
          <p:cNvGraphicFramePr/>
          <p:nvPr/>
        </p:nvGraphicFramePr>
        <p:xfrm>
          <a:off x="985838" y="4324350"/>
          <a:ext cx="3000000" cy="3000000"/>
        </p:xfrm>
        <a:graphic>
          <a:graphicData uri="http://schemas.openxmlformats.org/drawingml/2006/table">
            <a:tbl>
              <a:tblPr>
                <a:noFill/>
                <a:tableStyleId>{B4905C01-A32F-4332-9A08-C47194E1B42B}</a:tableStyleId>
              </a:tblPr>
              <a:tblGrid>
                <a:gridCol w="3619500"/>
                <a:gridCol w="3619500"/>
              </a:tblGrid>
              <a:tr h="381000">
                <a:tc>
                  <a:txBody>
                    <a:bodyPr/>
                    <a:lstStyle/>
                    <a:p>
                      <a:pPr indent="0" lvl="0" marL="0" rtl="0" algn="l">
                        <a:spcBef>
                          <a:spcPts val="0"/>
                        </a:spcBef>
                        <a:spcAft>
                          <a:spcPts val="0"/>
                        </a:spcAft>
                        <a:buNone/>
                      </a:pPr>
                      <a:r>
                        <a:rPr lang="en-US" sz="2000"/>
                        <a:t>16x16</a:t>
                      </a:r>
                      <a:endParaRPr/>
                    </a:p>
                  </a:txBody>
                  <a:tcPr marT="91425" marB="91425" marR="91425" marL="91425"/>
                </a:tc>
                <a:tc>
                  <a:txBody>
                    <a:bodyPr/>
                    <a:lstStyle/>
                    <a:p>
                      <a:pPr indent="0" lvl="0" marL="0" rtl="0" algn="l">
                        <a:spcBef>
                          <a:spcPts val="0"/>
                        </a:spcBef>
                        <a:spcAft>
                          <a:spcPts val="0"/>
                        </a:spcAft>
                        <a:buNone/>
                      </a:pPr>
                      <a:r>
                        <a:rPr lang="en-US" sz="2000"/>
                        <a:t>Good Score but tiling effects</a:t>
                      </a:r>
                      <a:endParaRPr sz="2000"/>
                    </a:p>
                  </a:txBody>
                  <a:tcPr marT="91425" marB="91425" marR="91425" marL="91425"/>
                </a:tc>
              </a:tr>
              <a:tr h="381000">
                <a:tc>
                  <a:txBody>
                    <a:bodyPr/>
                    <a:lstStyle/>
                    <a:p>
                      <a:pPr indent="0" lvl="0" marL="0" rtl="0" algn="l">
                        <a:spcBef>
                          <a:spcPts val="0"/>
                        </a:spcBef>
                        <a:spcAft>
                          <a:spcPts val="0"/>
                        </a:spcAft>
                        <a:buNone/>
                      </a:pPr>
                      <a:r>
                        <a:rPr lang="en-US" sz="2000"/>
                        <a:t>70x70  </a:t>
                      </a:r>
                      <a:endParaRPr/>
                    </a:p>
                  </a:txBody>
                  <a:tcPr marT="91425" marB="91425" marR="91425" marL="91425"/>
                </a:tc>
                <a:tc>
                  <a:txBody>
                    <a:bodyPr/>
                    <a:lstStyle/>
                    <a:p>
                      <a:pPr indent="0" lvl="0" marL="0" rtl="0" algn="l">
                        <a:spcBef>
                          <a:spcPts val="0"/>
                        </a:spcBef>
                        <a:spcAft>
                          <a:spcPts val="0"/>
                        </a:spcAft>
                        <a:buNone/>
                      </a:pPr>
                      <a:r>
                        <a:rPr lang="en-US" sz="2000"/>
                        <a:t>Lessens the tiling effect and achieves slightly better scores</a:t>
                      </a:r>
                      <a:endParaRPr/>
                    </a:p>
                  </a:txBody>
                  <a:tcPr marT="91425" marB="91425" marR="91425" marL="91425"/>
                </a:tc>
              </a:tr>
              <a:tr h="381000">
                <a:tc>
                  <a:txBody>
                    <a:bodyPr/>
                    <a:lstStyle/>
                    <a:p>
                      <a:pPr indent="0" lvl="0" marL="0" rtl="0" algn="l">
                        <a:spcBef>
                          <a:spcPts val="0"/>
                        </a:spcBef>
                        <a:spcAft>
                          <a:spcPts val="0"/>
                        </a:spcAft>
                        <a:buNone/>
                      </a:pPr>
                      <a:r>
                        <a:rPr lang="en-US" sz="2000"/>
                        <a:t>286x286</a:t>
                      </a:r>
                      <a:endParaRPr/>
                    </a:p>
                  </a:txBody>
                  <a:tcPr marT="91425" marB="91425" marR="91425" marL="91425"/>
                </a:tc>
                <a:tc>
                  <a:txBody>
                    <a:bodyPr/>
                    <a:lstStyle/>
                    <a:p>
                      <a:pPr indent="0" lvl="0" marL="0" rtl="0" algn="l">
                        <a:spcBef>
                          <a:spcPts val="0"/>
                        </a:spcBef>
                        <a:spcAft>
                          <a:spcPts val="0"/>
                        </a:spcAft>
                        <a:buNone/>
                      </a:pPr>
                      <a:r>
                        <a:rPr lang="en-US" sz="2000"/>
                        <a:t>Lower FCN score</a:t>
                      </a:r>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g602f16797d_0_20"/>
          <p:cNvSpPr txBox="1"/>
          <p:nvPr>
            <p:ph type="title"/>
          </p:nvPr>
        </p:nvSpPr>
        <p:spPr>
          <a:xfrm>
            <a:off x="362446" y="925574"/>
            <a:ext cx="7886700" cy="716100"/>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rgbClr val="005BBB"/>
              </a:buClr>
              <a:buSzPts val="2700"/>
              <a:buFont typeface="Georgia"/>
              <a:buNone/>
            </a:pPr>
            <a:r>
              <a:rPr lang="en-US"/>
              <a:t>Results</a:t>
            </a:r>
            <a:endParaRPr/>
          </a:p>
        </p:txBody>
      </p:sp>
      <p:pic>
        <p:nvPicPr>
          <p:cNvPr id="280" name="Google Shape;280;g602f16797d_0_20"/>
          <p:cNvPicPr preferRelativeResize="0"/>
          <p:nvPr/>
        </p:nvPicPr>
        <p:blipFill rotWithShape="1">
          <a:blip r:embed="rId3">
            <a:alphaModFix/>
          </a:blip>
          <a:srcRect b="42359" l="0" r="0" t="0"/>
          <a:stretch/>
        </p:blipFill>
        <p:spPr>
          <a:xfrm>
            <a:off x="842963" y="1794075"/>
            <a:ext cx="7458075" cy="1663500"/>
          </a:xfrm>
          <a:prstGeom prst="rect">
            <a:avLst/>
          </a:prstGeom>
          <a:noFill/>
          <a:ln>
            <a:noFill/>
          </a:ln>
        </p:spPr>
      </p:pic>
      <p:pic>
        <p:nvPicPr>
          <p:cNvPr id="281" name="Google Shape;281;g602f16797d_0_20"/>
          <p:cNvPicPr preferRelativeResize="0"/>
          <p:nvPr/>
        </p:nvPicPr>
        <p:blipFill>
          <a:blip r:embed="rId4">
            <a:alphaModFix/>
          </a:blip>
          <a:stretch>
            <a:fillRect/>
          </a:stretch>
        </p:blipFill>
        <p:spPr>
          <a:xfrm>
            <a:off x="2052300" y="4070549"/>
            <a:ext cx="5039400" cy="1873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g6033faf60a_0_51"/>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Results</a:t>
            </a:r>
            <a:endParaRPr/>
          </a:p>
        </p:txBody>
      </p:sp>
      <p:pic>
        <p:nvPicPr>
          <p:cNvPr id="288" name="Google Shape;288;g6033faf60a_0_51"/>
          <p:cNvPicPr preferRelativeResize="0"/>
          <p:nvPr/>
        </p:nvPicPr>
        <p:blipFill>
          <a:blip r:embed="rId3">
            <a:alphaModFix/>
          </a:blip>
          <a:stretch>
            <a:fillRect/>
          </a:stretch>
        </p:blipFill>
        <p:spPr>
          <a:xfrm>
            <a:off x="1404938" y="4189550"/>
            <a:ext cx="6334124" cy="2111375"/>
          </a:xfrm>
          <a:prstGeom prst="rect">
            <a:avLst/>
          </a:prstGeom>
          <a:noFill/>
          <a:ln>
            <a:noFill/>
          </a:ln>
        </p:spPr>
      </p:pic>
      <p:pic>
        <p:nvPicPr>
          <p:cNvPr id="289" name="Google Shape;289;g6033faf60a_0_51"/>
          <p:cNvPicPr preferRelativeResize="0"/>
          <p:nvPr/>
        </p:nvPicPr>
        <p:blipFill>
          <a:blip r:embed="rId4">
            <a:alphaModFix/>
          </a:blip>
          <a:stretch>
            <a:fillRect/>
          </a:stretch>
        </p:blipFill>
        <p:spPr>
          <a:xfrm>
            <a:off x="2060616" y="2055950"/>
            <a:ext cx="5022769" cy="192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g602f16797d_0_15"/>
          <p:cNvSpPr txBox="1"/>
          <p:nvPr>
            <p:ph type="title"/>
          </p:nvPr>
        </p:nvSpPr>
        <p:spPr>
          <a:xfrm>
            <a:off x="362446" y="925574"/>
            <a:ext cx="7886700" cy="716100"/>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rgbClr val="005BBB"/>
              </a:buClr>
              <a:buSzPts val="2700"/>
              <a:buFont typeface="Georgia"/>
              <a:buNone/>
            </a:pPr>
            <a:r>
              <a:rPr lang="en-US"/>
              <a:t>Code Demo</a:t>
            </a:r>
            <a:endParaRPr/>
          </a:p>
        </p:txBody>
      </p:sp>
      <p:sp>
        <p:nvSpPr>
          <p:cNvPr id="296" name="Google Shape;296;g602f16797d_0_15"/>
          <p:cNvSpPr txBox="1"/>
          <p:nvPr/>
        </p:nvSpPr>
        <p:spPr>
          <a:xfrm>
            <a:off x="723900" y="2767000"/>
            <a:ext cx="73296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https://colab.research.google.com/drive/14eaxEcow9pj5Dp7pgXo9C5BzwdMGdkjK</a:t>
            </a:r>
            <a:endParaRPr/>
          </a:p>
        </p:txBody>
      </p:sp>
      <p:sp>
        <p:nvSpPr>
          <p:cNvPr id="297" name="Google Shape;297;g602f16797d_0_15"/>
          <p:cNvSpPr txBox="1"/>
          <p:nvPr/>
        </p:nvSpPr>
        <p:spPr>
          <a:xfrm>
            <a:off x="728675" y="2114550"/>
            <a:ext cx="60579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Comic Colorization</a:t>
            </a:r>
            <a:endParaRPr sz="2000"/>
          </a:p>
        </p:txBody>
      </p:sp>
      <p:pic>
        <p:nvPicPr>
          <p:cNvPr id="298" name="Google Shape;298;g602f16797d_0_15"/>
          <p:cNvPicPr preferRelativeResize="0"/>
          <p:nvPr/>
        </p:nvPicPr>
        <p:blipFill>
          <a:blip r:embed="rId4">
            <a:alphaModFix/>
          </a:blip>
          <a:stretch>
            <a:fillRect/>
          </a:stretch>
        </p:blipFill>
        <p:spPr>
          <a:xfrm>
            <a:off x="6832900" y="3435100"/>
            <a:ext cx="1757227" cy="2703426"/>
          </a:xfrm>
          <a:prstGeom prst="rect">
            <a:avLst/>
          </a:prstGeom>
          <a:noFill/>
          <a:ln cap="flat" cmpd="sng" w="9525">
            <a:solidFill>
              <a:srgbClr val="595959"/>
            </a:solidFill>
            <a:prstDash val="solid"/>
            <a:round/>
            <a:headEnd len="sm" w="sm" type="none"/>
            <a:tailEnd len="sm" w="sm" type="none"/>
          </a:ln>
        </p:spPr>
      </p:pic>
      <p:pic>
        <p:nvPicPr>
          <p:cNvPr id="299" name="Google Shape;299;g602f16797d_0_15"/>
          <p:cNvPicPr preferRelativeResize="0"/>
          <p:nvPr/>
        </p:nvPicPr>
        <p:blipFill>
          <a:blip r:embed="rId5">
            <a:alphaModFix/>
          </a:blip>
          <a:stretch>
            <a:fillRect/>
          </a:stretch>
        </p:blipFill>
        <p:spPr>
          <a:xfrm>
            <a:off x="406525" y="3486000"/>
            <a:ext cx="1802283" cy="2703425"/>
          </a:xfrm>
          <a:prstGeom prst="rect">
            <a:avLst/>
          </a:prstGeom>
          <a:noFill/>
          <a:ln cap="flat" cmpd="sng" w="9525">
            <a:solidFill>
              <a:srgbClr val="595959"/>
            </a:solidFill>
            <a:prstDash val="solid"/>
            <a:round/>
            <a:headEnd len="sm" w="sm" type="none"/>
            <a:tailEnd len="sm" w="sm" type="none"/>
          </a:ln>
        </p:spPr>
      </p:pic>
      <p:cxnSp>
        <p:nvCxnSpPr>
          <p:cNvPr id="300" name="Google Shape;300;g602f16797d_0_15"/>
          <p:cNvCxnSpPr>
            <a:endCxn id="298" idx="1"/>
          </p:cNvCxnSpPr>
          <p:nvPr/>
        </p:nvCxnSpPr>
        <p:spPr>
          <a:xfrm>
            <a:off x="5125600" y="4786813"/>
            <a:ext cx="1707300" cy="0"/>
          </a:xfrm>
          <a:prstGeom prst="straightConnector1">
            <a:avLst/>
          </a:prstGeom>
          <a:noFill/>
          <a:ln cap="flat" cmpd="sng" w="9525">
            <a:solidFill>
              <a:srgbClr val="595959"/>
            </a:solidFill>
            <a:prstDash val="solid"/>
            <a:round/>
            <a:headEnd len="med" w="med" type="none"/>
            <a:tailEnd len="med" w="med" type="triangle"/>
          </a:ln>
        </p:spPr>
      </p:cxnSp>
      <p:sp>
        <p:nvSpPr>
          <p:cNvPr id="301" name="Google Shape;301;g602f16797d_0_15"/>
          <p:cNvSpPr/>
          <p:nvPr/>
        </p:nvSpPr>
        <p:spPr>
          <a:xfrm>
            <a:off x="3558300" y="4214463"/>
            <a:ext cx="2027400" cy="1246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Comic Colorization</a:t>
            </a:r>
            <a:endParaRPr/>
          </a:p>
          <a:p>
            <a:pPr indent="0" lvl="0" marL="0" rtl="0" algn="l">
              <a:spcBef>
                <a:spcPts val="0"/>
              </a:spcBef>
              <a:spcAft>
                <a:spcPts val="0"/>
              </a:spcAft>
              <a:buNone/>
            </a:pPr>
            <a:r>
              <a:rPr lang="en-US"/>
              <a:t>	   using</a:t>
            </a:r>
            <a:endParaRPr/>
          </a:p>
          <a:p>
            <a:pPr indent="0" lvl="0" marL="0" rtl="0" algn="l">
              <a:spcBef>
                <a:spcPts val="0"/>
              </a:spcBef>
              <a:spcAft>
                <a:spcPts val="0"/>
              </a:spcAft>
              <a:buNone/>
            </a:pPr>
            <a:r>
              <a:rPr lang="en-US"/>
              <a:t>          PixToPix</a:t>
            </a:r>
            <a:endParaRPr/>
          </a:p>
        </p:txBody>
      </p:sp>
      <p:cxnSp>
        <p:nvCxnSpPr>
          <p:cNvPr id="302" name="Google Shape;302;g602f16797d_0_15"/>
          <p:cNvCxnSpPr>
            <a:stCxn id="299" idx="3"/>
            <a:endCxn id="301" idx="1"/>
          </p:cNvCxnSpPr>
          <p:nvPr/>
        </p:nvCxnSpPr>
        <p:spPr>
          <a:xfrm>
            <a:off x="2208808" y="4837712"/>
            <a:ext cx="1349400" cy="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g6033faf60a_0_59"/>
          <p:cNvSpPr txBox="1"/>
          <p:nvPr>
            <p:ph idx="1" type="body"/>
          </p:nvPr>
        </p:nvSpPr>
        <p:spPr>
          <a:xfrm>
            <a:off x="427100" y="2189275"/>
            <a:ext cx="8302500" cy="44034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sz="1600"/>
              <a:t>Original Paper - </a:t>
            </a:r>
            <a:r>
              <a:rPr lang="en-US" sz="1600" u="sng">
                <a:solidFill>
                  <a:schemeClr val="hlink"/>
                </a:solidFill>
                <a:hlinkClick r:id="rId3"/>
              </a:rPr>
              <a:t>https://arxiv.org/abs/1611.07004</a:t>
            </a:r>
            <a:endParaRPr sz="1600"/>
          </a:p>
          <a:p>
            <a:pPr indent="0" lvl="0" marL="0" rtl="0" algn="l">
              <a:spcBef>
                <a:spcPts val="750"/>
              </a:spcBef>
              <a:spcAft>
                <a:spcPts val="0"/>
              </a:spcAft>
              <a:buNone/>
            </a:pPr>
            <a:r>
              <a:rPr lang="en-US" sz="1600"/>
              <a:t>PixtoPix website - </a:t>
            </a:r>
            <a:r>
              <a:rPr lang="en-US" sz="1600" u="sng">
                <a:solidFill>
                  <a:schemeClr val="hlink"/>
                </a:solidFill>
                <a:hlinkClick r:id="rId4"/>
              </a:rPr>
              <a:t>https://affinelayer.com/pixsrv/</a:t>
            </a:r>
            <a:endParaRPr sz="1600"/>
          </a:p>
          <a:p>
            <a:pPr indent="0" lvl="0" marL="0" rtl="0" algn="l">
              <a:spcBef>
                <a:spcPts val="750"/>
              </a:spcBef>
              <a:spcAft>
                <a:spcPts val="0"/>
              </a:spcAft>
              <a:buNone/>
            </a:pPr>
            <a:r>
              <a:rPr lang="en-US" sz="1600"/>
              <a:t>Youtube Video - </a:t>
            </a:r>
            <a:r>
              <a:rPr lang="en-US" sz="1600" u="sng">
                <a:solidFill>
                  <a:schemeClr val="hlink"/>
                </a:solidFill>
                <a:hlinkClick r:id="rId5"/>
              </a:rPr>
              <a:t>https://www.youtube.com/watch?v=nUMdCBwsrtQ</a:t>
            </a:r>
            <a:endParaRPr sz="1600"/>
          </a:p>
          <a:p>
            <a:pPr indent="0" lvl="0" marL="0" rtl="0" algn="l">
              <a:spcBef>
                <a:spcPts val="750"/>
              </a:spcBef>
              <a:spcAft>
                <a:spcPts val="0"/>
              </a:spcAft>
              <a:buNone/>
            </a:pPr>
            <a:r>
              <a:rPr lang="en-US" sz="1600"/>
              <a:t>Tweet - </a:t>
            </a:r>
            <a:r>
              <a:rPr lang="en-US" sz="1600" u="sng">
                <a:solidFill>
                  <a:schemeClr val="hlink"/>
                </a:solidFill>
                <a:highlight>
                  <a:srgbClr val="FFFFFF"/>
                </a:highlight>
                <a:hlinkClick r:id="rId6"/>
              </a:rPr>
              <a:t>https://twitter.com/genekogan/status/857922705412239362?s=20</a:t>
            </a:r>
            <a:endParaRPr sz="1600"/>
          </a:p>
          <a:p>
            <a:pPr indent="0" lvl="0" marL="0" rtl="0" algn="l">
              <a:spcBef>
                <a:spcPts val="750"/>
              </a:spcBef>
              <a:spcAft>
                <a:spcPts val="0"/>
              </a:spcAft>
              <a:buNone/>
            </a:pPr>
            <a:r>
              <a:rPr lang="en-US" sz="1600"/>
              <a:t>T</a:t>
            </a:r>
            <a:r>
              <a:rPr lang="en-US" sz="1600"/>
              <a:t>ranspose </a:t>
            </a:r>
            <a:r>
              <a:rPr lang="en-US" sz="1600"/>
              <a:t>C</a:t>
            </a:r>
            <a:r>
              <a:rPr lang="en-US" sz="1600"/>
              <a:t>onvolution </a:t>
            </a:r>
            <a:r>
              <a:rPr lang="en-US" sz="1600"/>
              <a:t>image- </a:t>
            </a:r>
            <a:r>
              <a:rPr lang="en-US" sz="1600" u="sng">
                <a:solidFill>
                  <a:schemeClr val="hlink"/>
                </a:solidFill>
                <a:hlinkClick r:id="rId7"/>
              </a:rPr>
              <a:t>https://medium.com/apache-mxnet/transposed-convolutions-explained-with-ms-excel-52d13030c7e8</a:t>
            </a:r>
            <a:endParaRPr sz="1600"/>
          </a:p>
          <a:p>
            <a:pPr indent="0" lvl="0" marL="0" rtl="0" algn="l">
              <a:spcBef>
                <a:spcPts val="750"/>
              </a:spcBef>
              <a:spcAft>
                <a:spcPts val="0"/>
              </a:spcAft>
              <a:buNone/>
            </a:pPr>
            <a:r>
              <a:rPr lang="en-US" sz="1600"/>
              <a:t>Bilinear Interpolation - </a:t>
            </a:r>
            <a:r>
              <a:rPr lang="en-US" sz="1600" u="sng">
                <a:solidFill>
                  <a:schemeClr val="hlink"/>
                </a:solidFill>
                <a:hlinkClick r:id="rId8"/>
              </a:rPr>
              <a:t>http://supercomputingblog.com/graphics/coding-bilinear-interpolation/</a:t>
            </a:r>
            <a:endParaRPr sz="1600"/>
          </a:p>
          <a:p>
            <a:pPr indent="0" lvl="0" marL="0" rtl="0" algn="l">
              <a:spcBef>
                <a:spcPts val="750"/>
              </a:spcBef>
              <a:spcAft>
                <a:spcPts val="0"/>
              </a:spcAft>
              <a:buNone/>
            </a:pPr>
            <a:r>
              <a:rPr lang="en-US" sz="1600"/>
              <a:t>Amazon Mechanical Turk - </a:t>
            </a:r>
            <a:r>
              <a:rPr lang="en-US" sz="1600" u="sng">
                <a:solidFill>
                  <a:schemeClr val="hlink"/>
                </a:solidFill>
                <a:hlinkClick r:id="rId9"/>
              </a:rPr>
              <a:t>https://www.mturk.com/</a:t>
            </a:r>
            <a:endParaRPr sz="1600"/>
          </a:p>
          <a:p>
            <a:pPr indent="0" lvl="0" marL="0" rtl="0" algn="l">
              <a:spcBef>
                <a:spcPts val="750"/>
              </a:spcBef>
              <a:spcAft>
                <a:spcPts val="0"/>
              </a:spcAft>
              <a:buNone/>
            </a:pPr>
            <a:r>
              <a:rPr lang="en-US" sz="1600"/>
              <a:t>Other Applications of PixToPix - </a:t>
            </a:r>
            <a:r>
              <a:rPr lang="en-US" sz="1600" u="sng">
                <a:solidFill>
                  <a:schemeClr val="hlink"/>
                </a:solidFill>
                <a:hlinkClick r:id="rId10"/>
              </a:rPr>
              <a:t>https://ml4a.github.io/guides/Pix2Pix/</a:t>
            </a:r>
            <a:endParaRPr sz="1600"/>
          </a:p>
          <a:p>
            <a:pPr indent="0" lvl="0" marL="0" rtl="0" algn="l">
              <a:spcBef>
                <a:spcPts val="750"/>
              </a:spcBef>
              <a:spcAft>
                <a:spcPts val="0"/>
              </a:spcAft>
              <a:buNone/>
            </a:pPr>
            <a:r>
              <a:t/>
            </a:r>
            <a:endParaRPr sz="1600"/>
          </a:p>
        </p:txBody>
      </p:sp>
      <p:sp>
        <p:nvSpPr>
          <p:cNvPr id="309" name="Google Shape;309;g6033faf60a_0_59"/>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Reference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g601e36c7ef_1_212"/>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solidFill>
                  <a:schemeClr val="dk2"/>
                </a:solidFill>
              </a:rPr>
              <a:t>General Applications of Image-to-Image</a:t>
            </a:r>
            <a:endParaRPr>
              <a:solidFill>
                <a:schemeClr val="dk2"/>
              </a:solidFill>
            </a:endParaRPr>
          </a:p>
          <a:p>
            <a:pPr indent="0" lvl="0" marL="0" rtl="0" algn="l">
              <a:spcBef>
                <a:spcPts val="0"/>
              </a:spcBef>
              <a:spcAft>
                <a:spcPts val="0"/>
              </a:spcAft>
              <a:buNone/>
            </a:pPr>
            <a:r>
              <a:t/>
            </a:r>
            <a:endParaRPr>
              <a:solidFill>
                <a:schemeClr val="dk2"/>
              </a:solidFill>
            </a:endParaRPr>
          </a:p>
        </p:txBody>
      </p:sp>
      <p:pic>
        <p:nvPicPr>
          <p:cNvPr id="81" name="Google Shape;81;g601e36c7ef_1_212"/>
          <p:cNvPicPr preferRelativeResize="0"/>
          <p:nvPr/>
        </p:nvPicPr>
        <p:blipFill rotWithShape="1">
          <a:blip r:embed="rId3">
            <a:alphaModFix/>
          </a:blip>
          <a:srcRect b="0" l="0" r="0" t="0"/>
          <a:stretch/>
        </p:blipFill>
        <p:spPr>
          <a:xfrm>
            <a:off x="3968060" y="1895620"/>
            <a:ext cx="2436141" cy="1401762"/>
          </a:xfrm>
          <a:prstGeom prst="rect">
            <a:avLst/>
          </a:prstGeom>
          <a:noFill/>
          <a:ln>
            <a:noFill/>
          </a:ln>
        </p:spPr>
      </p:pic>
      <p:sp>
        <p:nvSpPr>
          <p:cNvPr id="82" name="Google Shape;82;g601e36c7ef_1_212"/>
          <p:cNvSpPr/>
          <p:nvPr/>
        </p:nvSpPr>
        <p:spPr>
          <a:xfrm>
            <a:off x="561975" y="2131625"/>
            <a:ext cx="3343200" cy="4830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rgbClr val="080808"/>
              </a:buClr>
              <a:buSzPts val="1800"/>
              <a:buChar char="●"/>
            </a:pPr>
            <a:r>
              <a:rPr lang="en-US" sz="1800">
                <a:solidFill>
                  <a:srgbClr val="080808"/>
                </a:solidFill>
              </a:rPr>
              <a:t> </a:t>
            </a:r>
            <a:r>
              <a:rPr lang="en-US" sz="1800">
                <a:solidFill>
                  <a:srgbClr val="080808"/>
                </a:solidFill>
              </a:rPr>
              <a:t>Semantic Segmentation</a:t>
            </a:r>
            <a:endParaRPr sz="1800">
              <a:solidFill>
                <a:srgbClr val="080808"/>
              </a:solidFill>
            </a:endParaRPr>
          </a:p>
        </p:txBody>
      </p:sp>
      <p:pic>
        <p:nvPicPr>
          <p:cNvPr id="83" name="Google Shape;83;g601e36c7ef_1_212"/>
          <p:cNvPicPr preferRelativeResize="0"/>
          <p:nvPr/>
        </p:nvPicPr>
        <p:blipFill rotWithShape="1">
          <a:blip r:embed="rId4">
            <a:alphaModFix/>
          </a:blip>
          <a:srcRect b="0" l="0" r="0" t="0"/>
          <a:stretch/>
        </p:blipFill>
        <p:spPr>
          <a:xfrm>
            <a:off x="3968060" y="3466310"/>
            <a:ext cx="2436141" cy="1402406"/>
          </a:xfrm>
          <a:prstGeom prst="rect">
            <a:avLst/>
          </a:prstGeom>
          <a:noFill/>
          <a:ln>
            <a:noFill/>
          </a:ln>
        </p:spPr>
      </p:pic>
      <p:pic>
        <p:nvPicPr>
          <p:cNvPr id="84" name="Google Shape;84;g601e36c7ef_1_212"/>
          <p:cNvPicPr preferRelativeResize="0"/>
          <p:nvPr/>
        </p:nvPicPr>
        <p:blipFill rotWithShape="1">
          <a:blip r:embed="rId5">
            <a:alphaModFix/>
          </a:blip>
          <a:srcRect b="0" l="0" r="0" t="0"/>
          <a:stretch/>
        </p:blipFill>
        <p:spPr>
          <a:xfrm>
            <a:off x="3968060" y="5124450"/>
            <a:ext cx="2436141" cy="1359477"/>
          </a:xfrm>
          <a:prstGeom prst="rect">
            <a:avLst/>
          </a:prstGeom>
          <a:noFill/>
          <a:ln>
            <a:noFill/>
          </a:ln>
        </p:spPr>
      </p:pic>
      <p:sp>
        <p:nvSpPr>
          <p:cNvPr id="85" name="Google Shape;85;g601e36c7ef_1_212"/>
          <p:cNvSpPr txBox="1"/>
          <p:nvPr/>
        </p:nvSpPr>
        <p:spPr>
          <a:xfrm>
            <a:off x="561975" y="3700450"/>
            <a:ext cx="3100500" cy="328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Edge Detection</a:t>
            </a:r>
            <a:endParaRPr sz="1800"/>
          </a:p>
        </p:txBody>
      </p:sp>
      <p:sp>
        <p:nvSpPr>
          <p:cNvPr id="86" name="Google Shape;86;g601e36c7ef_1_212"/>
          <p:cNvSpPr txBox="1"/>
          <p:nvPr/>
        </p:nvSpPr>
        <p:spPr>
          <a:xfrm>
            <a:off x="561975" y="5343525"/>
            <a:ext cx="3100500" cy="65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  Computer Graphics</a:t>
            </a:r>
            <a:endParaRPr sz="1800"/>
          </a:p>
          <a:p>
            <a:pPr indent="0" lvl="0" marL="457200" rtl="0" algn="l">
              <a:spcBef>
                <a:spcPts val="0"/>
              </a:spcBef>
              <a:spcAft>
                <a:spcPts val="0"/>
              </a:spcAft>
              <a:buNone/>
            </a:pPr>
            <a:r>
              <a:rPr lang="en-US" sz="1800"/>
              <a:t>(Automatic Colorization)</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9"/>
          <p:cNvSpPr txBox="1"/>
          <p:nvPr>
            <p:ph type="title"/>
          </p:nvPr>
        </p:nvSpPr>
        <p:spPr>
          <a:xfrm>
            <a:off x="1552864" y="1845095"/>
            <a:ext cx="6205682" cy="716084"/>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Clr>
                <a:srgbClr val="005BBB"/>
              </a:buClr>
              <a:buSzPts val="2430"/>
              <a:buFont typeface="Georgia"/>
              <a:buNone/>
            </a:pPr>
            <a:r>
              <a:rPr lang="en-US" sz="2430"/>
              <a:t>THANK YOU FOR YOUR ATTENTION!</a:t>
            </a:r>
            <a:endParaRPr sz="2430"/>
          </a:p>
        </p:txBody>
      </p:sp>
      <p:sp>
        <p:nvSpPr>
          <p:cNvPr id="315" name="Google Shape;315;p9"/>
          <p:cNvSpPr txBox="1"/>
          <p:nvPr/>
        </p:nvSpPr>
        <p:spPr>
          <a:xfrm>
            <a:off x="3723410" y="3013495"/>
            <a:ext cx="1264227" cy="716084"/>
          </a:xfrm>
          <a:prstGeom prst="rect">
            <a:avLst/>
          </a:prstGeom>
          <a:noFill/>
          <a:ln>
            <a:noFill/>
          </a:ln>
        </p:spPr>
        <p:txBody>
          <a:bodyPr anchorCtr="0" anchor="b" bIns="45700" lIns="91425" spcFirstLastPara="1" rIns="91425" wrap="square" tIns="45700">
            <a:normAutofit/>
          </a:bodyPr>
          <a:lstStyle/>
          <a:p>
            <a:pPr indent="0" lvl="0" marL="0" marR="0" rtl="0" algn="l">
              <a:lnSpc>
                <a:spcPct val="80000"/>
              </a:lnSpc>
              <a:spcBef>
                <a:spcPts val="0"/>
              </a:spcBef>
              <a:spcAft>
                <a:spcPts val="0"/>
              </a:spcAft>
              <a:buClr>
                <a:srgbClr val="005BBB"/>
              </a:buClr>
              <a:buSzPts val="2632"/>
              <a:buFont typeface="Georgia"/>
              <a:buNone/>
            </a:pPr>
            <a:r>
              <a:rPr lang="en-US" sz="2632">
                <a:solidFill>
                  <a:srgbClr val="005BBB"/>
                </a:solidFill>
                <a:latin typeface="Georgia"/>
                <a:ea typeface="Georgia"/>
                <a:cs typeface="Georgia"/>
                <a:sym typeface="Georgia"/>
              </a:rPr>
              <a:t>Q &amp; A!</a:t>
            </a:r>
            <a:endParaRPr sz="2632">
              <a:solidFill>
                <a:srgbClr val="005BBB"/>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3"/>
          <p:cNvSpPr txBox="1"/>
          <p:nvPr/>
        </p:nvSpPr>
        <p:spPr>
          <a:xfrm>
            <a:off x="2236304" y="2693504"/>
            <a:ext cx="3001618" cy="20176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3"/>
          <p:cNvSpPr txBox="1"/>
          <p:nvPr>
            <p:ph type="title"/>
          </p:nvPr>
        </p:nvSpPr>
        <p:spPr>
          <a:xfrm>
            <a:off x="362446" y="923159"/>
            <a:ext cx="7886700" cy="716084"/>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Clr>
                <a:srgbClr val="005BBB"/>
              </a:buClr>
              <a:buSzPts val="2700"/>
              <a:buFont typeface="Georgia"/>
              <a:buNone/>
            </a:pPr>
            <a:r>
              <a:rPr lang="en-US"/>
              <a:t>Models</a:t>
            </a:r>
            <a:endParaRPr/>
          </a:p>
        </p:txBody>
      </p:sp>
      <p:sp>
        <p:nvSpPr>
          <p:cNvPr id="94" name="Google Shape;94;p3"/>
          <p:cNvSpPr txBox="1"/>
          <p:nvPr/>
        </p:nvSpPr>
        <p:spPr>
          <a:xfrm>
            <a:off x="362447" y="1982151"/>
            <a:ext cx="7678310"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80808"/>
              </a:buClr>
              <a:buSzPts val="1800"/>
              <a:buFont typeface="Arial"/>
              <a:buChar char="•"/>
            </a:pPr>
            <a:r>
              <a:rPr lang="en-US" sz="1800">
                <a:solidFill>
                  <a:srgbClr val="080808"/>
                </a:solidFill>
                <a:latin typeface="Times New Roman"/>
                <a:ea typeface="Times New Roman"/>
                <a:cs typeface="Times New Roman"/>
                <a:sym typeface="Times New Roman"/>
              </a:rPr>
              <a:t>Pix2Pix</a:t>
            </a:r>
            <a:endParaRPr/>
          </a:p>
          <a:p>
            <a:pPr indent="-171450" lvl="0" marL="285750" marR="0" rtl="0" algn="l">
              <a:spcBef>
                <a:spcPts val="0"/>
              </a:spcBef>
              <a:spcAft>
                <a:spcPts val="0"/>
              </a:spcAft>
              <a:buClr>
                <a:schemeClr val="dk1"/>
              </a:buClr>
              <a:buSzPts val="1800"/>
              <a:buFont typeface="Arial"/>
              <a:buNone/>
            </a:pPr>
            <a:r>
              <a:t/>
            </a:r>
            <a:endParaRPr sz="1800">
              <a:solidFill>
                <a:srgbClr val="080808"/>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rgbClr val="080808"/>
              </a:solidFill>
              <a:latin typeface="Times New Roman"/>
              <a:ea typeface="Times New Roman"/>
              <a:cs typeface="Times New Roman"/>
              <a:sym typeface="Times New Roman"/>
            </a:endParaRPr>
          </a:p>
          <a:p>
            <a:pPr indent="-285750" lvl="0" marL="285750" marR="0" rtl="0" algn="l">
              <a:spcBef>
                <a:spcPts val="0"/>
              </a:spcBef>
              <a:spcAft>
                <a:spcPts val="0"/>
              </a:spcAft>
              <a:buClr>
                <a:srgbClr val="080808"/>
              </a:buClr>
              <a:buSzPts val="1800"/>
              <a:buFont typeface="Arial"/>
              <a:buChar char="•"/>
            </a:pPr>
            <a:r>
              <a:rPr lang="en-US" sz="1800">
                <a:solidFill>
                  <a:srgbClr val="080808"/>
                </a:solidFill>
                <a:latin typeface="Times New Roman"/>
                <a:ea typeface="Times New Roman"/>
                <a:cs typeface="Times New Roman"/>
                <a:sym typeface="Times New Roman"/>
              </a:rPr>
              <a:t>CycleGAN</a:t>
            </a:r>
            <a:endParaRPr sz="1800">
              <a:solidFill>
                <a:srgbClr val="080808"/>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4"/>
          <p:cNvSpPr txBox="1"/>
          <p:nvPr>
            <p:ph type="ctrTitle"/>
          </p:nvPr>
        </p:nvSpPr>
        <p:spPr>
          <a:xfrm>
            <a:off x="974066" y="498763"/>
            <a:ext cx="6821425" cy="884473"/>
          </a:xfrm>
          <a:prstGeom prst="rect">
            <a:avLst/>
          </a:prstGeom>
          <a:noFill/>
          <a:ln>
            <a:noFill/>
          </a:ln>
        </p:spPr>
        <p:txBody>
          <a:bodyPr anchorCtr="0" anchor="b" bIns="45700" lIns="0" spcFirstLastPara="1" rIns="91425" wrap="square" tIns="45700">
            <a:normAutofit/>
          </a:bodyPr>
          <a:lstStyle/>
          <a:p>
            <a:pPr indent="0" lvl="0" marL="0" rtl="0" algn="l">
              <a:lnSpc>
                <a:spcPct val="80555"/>
              </a:lnSpc>
              <a:spcBef>
                <a:spcPts val="0"/>
              </a:spcBef>
              <a:spcAft>
                <a:spcPts val="0"/>
              </a:spcAft>
              <a:buClr>
                <a:schemeClr val="lt1"/>
              </a:buClr>
              <a:buSzPts val="5400"/>
              <a:buFont typeface="Arial"/>
              <a:buNone/>
            </a:pPr>
            <a:r>
              <a:rPr lang="en-US" sz="5400"/>
              <a:t>PIX2PIX</a:t>
            </a:r>
            <a:endParaRPr/>
          </a:p>
        </p:txBody>
      </p:sp>
      <p:sp>
        <p:nvSpPr>
          <p:cNvPr id="100" name="Google Shape;100;p4"/>
          <p:cNvSpPr txBox="1"/>
          <p:nvPr>
            <p:ph idx="1" type="body"/>
          </p:nvPr>
        </p:nvSpPr>
        <p:spPr>
          <a:xfrm>
            <a:off x="974066" y="1810327"/>
            <a:ext cx="7116987" cy="2844800"/>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SzPts val="2200"/>
              <a:buNone/>
            </a:pPr>
            <a:r>
              <a:rPr lang="en-US" sz="2200"/>
              <a:t>Applications</a:t>
            </a:r>
            <a:endParaRPr/>
          </a:p>
          <a:p>
            <a:pPr indent="0" lvl="0" marL="0" rtl="0" algn="l">
              <a:lnSpc>
                <a:spcPct val="90000"/>
              </a:lnSpc>
              <a:spcBef>
                <a:spcPts val="750"/>
              </a:spcBef>
              <a:spcAft>
                <a:spcPts val="0"/>
              </a:spcAft>
              <a:buSzPts val="2200"/>
              <a:buNone/>
            </a:pPr>
            <a:r>
              <a:t/>
            </a:r>
            <a:endParaRPr i="1" sz="2200"/>
          </a:p>
          <a:p>
            <a:pPr indent="0" lvl="0" marL="0" rtl="0" algn="l">
              <a:lnSpc>
                <a:spcPct val="90000"/>
              </a:lnSpc>
              <a:spcBef>
                <a:spcPts val="750"/>
              </a:spcBef>
              <a:spcAft>
                <a:spcPts val="0"/>
              </a:spcAft>
              <a:buSzPts val="2200"/>
              <a:buNone/>
            </a:pPr>
            <a:r>
              <a:rPr lang="en-US" sz="2200"/>
              <a:t>Model History/Related Works</a:t>
            </a:r>
            <a:endParaRPr/>
          </a:p>
          <a:p>
            <a:pPr indent="0" lvl="0" marL="0" rtl="0" algn="l">
              <a:lnSpc>
                <a:spcPct val="90000"/>
              </a:lnSpc>
              <a:spcBef>
                <a:spcPts val="750"/>
              </a:spcBef>
              <a:spcAft>
                <a:spcPts val="0"/>
              </a:spcAft>
              <a:buSzPts val="2200"/>
              <a:buNone/>
            </a:pPr>
            <a:r>
              <a:t/>
            </a:r>
            <a:endParaRPr sz="2200"/>
          </a:p>
          <a:p>
            <a:pPr indent="0" lvl="0" marL="0" rtl="0" algn="l">
              <a:lnSpc>
                <a:spcPct val="90000"/>
              </a:lnSpc>
              <a:spcBef>
                <a:spcPts val="750"/>
              </a:spcBef>
              <a:spcAft>
                <a:spcPts val="0"/>
              </a:spcAft>
              <a:buSzPts val="2200"/>
              <a:buNone/>
            </a:pPr>
            <a:r>
              <a:rPr lang="en-US" sz="2200"/>
              <a:t>Model Architecture and Algorithms</a:t>
            </a:r>
            <a:endParaRPr/>
          </a:p>
          <a:p>
            <a:pPr indent="0" lvl="0" marL="0" rtl="0" algn="l">
              <a:lnSpc>
                <a:spcPct val="90000"/>
              </a:lnSpc>
              <a:spcBef>
                <a:spcPts val="750"/>
              </a:spcBef>
              <a:spcAft>
                <a:spcPts val="0"/>
              </a:spcAft>
              <a:buSzPts val="2200"/>
              <a:buNone/>
            </a:pPr>
            <a:r>
              <a:t/>
            </a:r>
            <a:endParaRPr sz="2200"/>
          </a:p>
          <a:p>
            <a:pPr indent="0" lvl="0" marL="0" rtl="0" algn="l">
              <a:lnSpc>
                <a:spcPct val="90000"/>
              </a:lnSpc>
              <a:spcBef>
                <a:spcPts val="750"/>
              </a:spcBef>
              <a:spcAft>
                <a:spcPts val="0"/>
              </a:spcAft>
              <a:buSzPts val="2200"/>
              <a:buNone/>
            </a:pPr>
            <a:r>
              <a:rPr lang="en-US" sz="2200"/>
              <a:t>Code Demo</a:t>
            </a:r>
            <a:endParaRPr/>
          </a:p>
          <a:p>
            <a:pPr indent="0" lvl="0" marL="0" rtl="0" algn="l">
              <a:lnSpc>
                <a:spcPct val="90000"/>
              </a:lnSpc>
              <a:spcBef>
                <a:spcPts val="750"/>
              </a:spcBef>
              <a:spcAft>
                <a:spcPts val="0"/>
              </a:spcAft>
              <a:buSzPts val="1700"/>
              <a:buNone/>
            </a:pPr>
            <a:r>
              <a:t/>
            </a:r>
            <a:endParaRPr sz="1700"/>
          </a:p>
          <a:p>
            <a:pPr indent="0" lvl="0" marL="0" rtl="0" algn="l">
              <a:lnSpc>
                <a:spcPct val="90000"/>
              </a:lnSpc>
              <a:spcBef>
                <a:spcPts val="750"/>
              </a:spcBef>
              <a:spcAft>
                <a:spcPts val="0"/>
              </a:spcAft>
              <a:buSzPts val="1700"/>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5"/>
          <p:cNvSpPr txBox="1"/>
          <p:nvPr>
            <p:ph type="title"/>
          </p:nvPr>
        </p:nvSpPr>
        <p:spPr>
          <a:xfrm>
            <a:off x="362446" y="923159"/>
            <a:ext cx="7886700" cy="716084"/>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Clr>
                <a:srgbClr val="005BBB"/>
              </a:buClr>
              <a:buSzPts val="2700"/>
              <a:buFont typeface="Georgia"/>
              <a:buNone/>
            </a:pPr>
            <a:r>
              <a:rPr lang="en-US" sz="3000"/>
              <a:t>Introduction</a:t>
            </a:r>
            <a:endParaRPr sz="3000"/>
          </a:p>
        </p:txBody>
      </p:sp>
      <p:sp>
        <p:nvSpPr>
          <p:cNvPr id="107" name="Google Shape;107;p5"/>
          <p:cNvSpPr txBox="1"/>
          <p:nvPr/>
        </p:nvSpPr>
        <p:spPr>
          <a:xfrm>
            <a:off x="342900" y="2057425"/>
            <a:ext cx="8301000" cy="40005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595959"/>
              </a:buClr>
              <a:buSzPts val="2000"/>
              <a:buChar char="●"/>
            </a:pPr>
            <a:r>
              <a:rPr lang="en-US" sz="2000">
                <a:solidFill>
                  <a:srgbClr val="595959"/>
                </a:solidFill>
              </a:rPr>
              <a:t>General purpose Image to Image translation method.</a:t>
            </a:r>
            <a:endParaRPr sz="2000">
              <a:solidFill>
                <a:srgbClr val="595959"/>
              </a:solidFill>
            </a:endParaRPr>
          </a:p>
          <a:p>
            <a:pPr indent="-355600" lvl="0" marL="457200" rtl="0" algn="l">
              <a:lnSpc>
                <a:spcPct val="150000"/>
              </a:lnSpc>
              <a:spcBef>
                <a:spcPts val="1000"/>
              </a:spcBef>
              <a:spcAft>
                <a:spcPts val="0"/>
              </a:spcAft>
              <a:buClr>
                <a:srgbClr val="595959"/>
              </a:buClr>
              <a:buSzPts val="2000"/>
              <a:buChar char="●"/>
            </a:pPr>
            <a:r>
              <a:rPr lang="en-US" sz="2000">
                <a:solidFill>
                  <a:srgbClr val="595959"/>
                </a:solidFill>
              </a:rPr>
              <a:t>Translate images in one domain x to another domain y.</a:t>
            </a:r>
            <a:endParaRPr sz="2000">
              <a:solidFill>
                <a:srgbClr val="595959"/>
              </a:solidFill>
            </a:endParaRPr>
          </a:p>
          <a:p>
            <a:pPr indent="-355600" lvl="0" marL="457200" rtl="0" algn="l">
              <a:lnSpc>
                <a:spcPct val="150000"/>
              </a:lnSpc>
              <a:spcBef>
                <a:spcPts val="1000"/>
              </a:spcBef>
              <a:spcAft>
                <a:spcPts val="0"/>
              </a:spcAft>
              <a:buClr>
                <a:srgbClr val="595959"/>
              </a:buClr>
              <a:buSzPts val="2000"/>
              <a:buChar char="●"/>
            </a:pPr>
            <a:r>
              <a:rPr lang="en-US" sz="2000">
                <a:solidFill>
                  <a:srgbClr val="595959"/>
                </a:solidFill>
              </a:rPr>
              <a:t>It builds on cGAN architecture</a:t>
            </a:r>
            <a:endParaRPr sz="2000">
              <a:solidFill>
                <a:srgbClr val="595959"/>
              </a:solidFill>
            </a:endParaRPr>
          </a:p>
          <a:p>
            <a:pPr indent="-355600" lvl="0" marL="457200" rtl="0" algn="l">
              <a:lnSpc>
                <a:spcPct val="150000"/>
              </a:lnSpc>
              <a:spcBef>
                <a:spcPts val="1000"/>
              </a:spcBef>
              <a:spcAft>
                <a:spcPts val="0"/>
              </a:spcAft>
              <a:buClr>
                <a:srgbClr val="595959"/>
              </a:buClr>
              <a:buSzPts val="2000"/>
              <a:buChar char="●"/>
            </a:pPr>
            <a:r>
              <a:rPr lang="en-US" sz="2000">
                <a:solidFill>
                  <a:srgbClr val="595959"/>
                </a:solidFill>
              </a:rPr>
              <a:t>Need paired images for training.</a:t>
            </a:r>
            <a:endParaRPr sz="2000">
              <a:solidFill>
                <a:srgbClr val="595959"/>
              </a:solidFill>
            </a:endParaRPr>
          </a:p>
          <a:p>
            <a:pPr indent="0" lvl="0" marL="0" rtl="0" algn="l">
              <a:lnSpc>
                <a:spcPct val="150000"/>
              </a:lnSpc>
              <a:spcBef>
                <a:spcPts val="1000"/>
              </a:spcBef>
              <a:spcAft>
                <a:spcPts val="0"/>
              </a:spcAft>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g601e36c7ef_0_0"/>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Applications</a:t>
            </a:r>
            <a:endParaRPr/>
          </a:p>
        </p:txBody>
      </p:sp>
      <p:pic>
        <p:nvPicPr>
          <p:cNvPr id="114" name="Google Shape;114;g601e36c7ef_0_0"/>
          <p:cNvPicPr preferRelativeResize="0"/>
          <p:nvPr/>
        </p:nvPicPr>
        <p:blipFill rotWithShape="1">
          <a:blip r:embed="rId3">
            <a:alphaModFix/>
          </a:blip>
          <a:srcRect b="0" l="50487" r="0" t="0"/>
          <a:stretch/>
        </p:blipFill>
        <p:spPr>
          <a:xfrm>
            <a:off x="1147775" y="2336950"/>
            <a:ext cx="1666158" cy="1682600"/>
          </a:xfrm>
          <a:prstGeom prst="rect">
            <a:avLst/>
          </a:prstGeom>
          <a:noFill/>
          <a:ln>
            <a:noFill/>
          </a:ln>
        </p:spPr>
      </p:pic>
      <p:pic>
        <p:nvPicPr>
          <p:cNvPr id="115" name="Google Shape;115;g601e36c7ef_0_0"/>
          <p:cNvPicPr preferRelativeResize="0"/>
          <p:nvPr/>
        </p:nvPicPr>
        <p:blipFill rotWithShape="1">
          <a:blip r:embed="rId4">
            <a:alphaModFix/>
          </a:blip>
          <a:srcRect b="0" l="0" r="50487" t="0"/>
          <a:stretch/>
        </p:blipFill>
        <p:spPr>
          <a:xfrm>
            <a:off x="6543675" y="2341700"/>
            <a:ext cx="1729125" cy="1682600"/>
          </a:xfrm>
          <a:prstGeom prst="rect">
            <a:avLst/>
          </a:prstGeom>
          <a:noFill/>
          <a:ln>
            <a:noFill/>
          </a:ln>
        </p:spPr>
      </p:pic>
      <p:sp>
        <p:nvSpPr>
          <p:cNvPr id="116" name="Google Shape;116;g601e36c7ef_0_0"/>
          <p:cNvSpPr txBox="1"/>
          <p:nvPr/>
        </p:nvSpPr>
        <p:spPr>
          <a:xfrm>
            <a:off x="2538425" y="3071825"/>
            <a:ext cx="21861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Labels</a:t>
            </a:r>
            <a:endParaRPr/>
          </a:p>
        </p:txBody>
      </p:sp>
      <p:sp>
        <p:nvSpPr>
          <p:cNvPr id="117" name="Google Shape;117;g601e36c7ef_0_0"/>
          <p:cNvSpPr txBox="1"/>
          <p:nvPr/>
        </p:nvSpPr>
        <p:spPr>
          <a:xfrm>
            <a:off x="4748225" y="3068650"/>
            <a:ext cx="21861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Street View</a:t>
            </a:r>
            <a:endParaRPr/>
          </a:p>
        </p:txBody>
      </p:sp>
      <p:sp>
        <p:nvSpPr>
          <p:cNvPr id="118" name="Google Shape;118;g601e36c7ef_0_0"/>
          <p:cNvSpPr/>
          <p:nvPr/>
        </p:nvSpPr>
        <p:spPr>
          <a:xfrm>
            <a:off x="4005275" y="3168650"/>
            <a:ext cx="1214400" cy="21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g601e36c7ef_0_0"/>
          <p:cNvPicPr preferRelativeResize="0"/>
          <p:nvPr/>
        </p:nvPicPr>
        <p:blipFill rotWithShape="1">
          <a:blip r:embed="rId5">
            <a:alphaModFix/>
          </a:blip>
          <a:srcRect b="0" l="0" r="50404" t="0"/>
          <a:stretch/>
        </p:blipFill>
        <p:spPr>
          <a:xfrm>
            <a:off x="1098225" y="4548200"/>
            <a:ext cx="1729125" cy="1682600"/>
          </a:xfrm>
          <a:prstGeom prst="rect">
            <a:avLst/>
          </a:prstGeom>
          <a:noFill/>
          <a:ln>
            <a:noFill/>
          </a:ln>
        </p:spPr>
      </p:pic>
      <p:pic>
        <p:nvPicPr>
          <p:cNvPr id="120" name="Google Shape;120;g601e36c7ef_0_0"/>
          <p:cNvPicPr preferRelativeResize="0"/>
          <p:nvPr/>
        </p:nvPicPr>
        <p:blipFill rotWithShape="1">
          <a:blip r:embed="rId6">
            <a:alphaModFix/>
          </a:blip>
          <a:srcRect b="0" l="50404" r="0" t="0"/>
          <a:stretch/>
        </p:blipFill>
        <p:spPr>
          <a:xfrm>
            <a:off x="6584947" y="4591025"/>
            <a:ext cx="1729125" cy="1682600"/>
          </a:xfrm>
          <a:prstGeom prst="rect">
            <a:avLst/>
          </a:prstGeom>
          <a:noFill/>
          <a:ln>
            <a:noFill/>
          </a:ln>
        </p:spPr>
      </p:pic>
      <p:sp>
        <p:nvSpPr>
          <p:cNvPr id="121" name="Google Shape;121;g601e36c7ef_0_0"/>
          <p:cNvSpPr/>
          <p:nvPr/>
        </p:nvSpPr>
        <p:spPr>
          <a:xfrm>
            <a:off x="4081475" y="5257800"/>
            <a:ext cx="1214400" cy="21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601e36c7ef_0_0"/>
          <p:cNvSpPr txBox="1"/>
          <p:nvPr/>
        </p:nvSpPr>
        <p:spPr>
          <a:xfrm>
            <a:off x="2538425" y="5157800"/>
            <a:ext cx="16662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Satellite View</a:t>
            </a:r>
            <a:endParaRPr/>
          </a:p>
        </p:txBody>
      </p:sp>
      <p:sp>
        <p:nvSpPr>
          <p:cNvPr id="123" name="Google Shape;123;g601e36c7ef_0_0"/>
          <p:cNvSpPr txBox="1"/>
          <p:nvPr/>
        </p:nvSpPr>
        <p:spPr>
          <a:xfrm>
            <a:off x="5268175" y="5148275"/>
            <a:ext cx="16662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Digital Map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g601e36c7ef_0_12"/>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Applications</a:t>
            </a:r>
            <a:endParaRPr/>
          </a:p>
        </p:txBody>
      </p:sp>
      <p:pic>
        <p:nvPicPr>
          <p:cNvPr id="130" name="Google Shape;130;g601e36c7ef_0_12"/>
          <p:cNvPicPr preferRelativeResize="0"/>
          <p:nvPr/>
        </p:nvPicPr>
        <p:blipFill rotWithShape="1">
          <a:blip r:embed="rId3">
            <a:alphaModFix/>
          </a:blip>
          <a:srcRect b="50862" l="0" r="81887" t="0"/>
          <a:stretch/>
        </p:blipFill>
        <p:spPr>
          <a:xfrm>
            <a:off x="914400" y="2189300"/>
            <a:ext cx="1587500" cy="2002802"/>
          </a:xfrm>
          <a:prstGeom prst="rect">
            <a:avLst/>
          </a:prstGeom>
          <a:noFill/>
          <a:ln>
            <a:noFill/>
          </a:ln>
        </p:spPr>
      </p:pic>
      <p:pic>
        <p:nvPicPr>
          <p:cNvPr id="131" name="Google Shape;131;g601e36c7ef_0_12"/>
          <p:cNvPicPr preferRelativeResize="0"/>
          <p:nvPr/>
        </p:nvPicPr>
        <p:blipFill rotWithShape="1">
          <a:blip r:embed="rId3">
            <a:alphaModFix/>
          </a:blip>
          <a:srcRect b="50862" l="18355" r="64294" t="0"/>
          <a:stretch/>
        </p:blipFill>
        <p:spPr>
          <a:xfrm>
            <a:off x="6492875" y="2189300"/>
            <a:ext cx="1587500" cy="2002800"/>
          </a:xfrm>
          <a:prstGeom prst="rect">
            <a:avLst/>
          </a:prstGeom>
          <a:noFill/>
          <a:ln>
            <a:noFill/>
          </a:ln>
        </p:spPr>
      </p:pic>
      <p:sp>
        <p:nvSpPr>
          <p:cNvPr id="132" name="Google Shape;132;g601e36c7ef_0_12"/>
          <p:cNvSpPr/>
          <p:nvPr/>
        </p:nvSpPr>
        <p:spPr>
          <a:xfrm>
            <a:off x="3852875" y="3048000"/>
            <a:ext cx="1214400" cy="21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g601e36c7ef_0_12"/>
          <p:cNvPicPr preferRelativeResize="0"/>
          <p:nvPr/>
        </p:nvPicPr>
        <p:blipFill rotWithShape="1">
          <a:blip r:embed="rId4">
            <a:alphaModFix/>
          </a:blip>
          <a:srcRect b="0" l="0" r="49831" t="0"/>
          <a:stretch/>
        </p:blipFill>
        <p:spPr>
          <a:xfrm>
            <a:off x="838175" y="4573100"/>
            <a:ext cx="1816125" cy="1876425"/>
          </a:xfrm>
          <a:prstGeom prst="rect">
            <a:avLst/>
          </a:prstGeom>
          <a:noFill/>
          <a:ln>
            <a:noFill/>
          </a:ln>
        </p:spPr>
      </p:pic>
      <p:pic>
        <p:nvPicPr>
          <p:cNvPr id="134" name="Google Shape;134;g601e36c7ef_0_12"/>
          <p:cNvPicPr preferRelativeResize="0"/>
          <p:nvPr/>
        </p:nvPicPr>
        <p:blipFill rotWithShape="1">
          <a:blip r:embed="rId4">
            <a:alphaModFix/>
          </a:blip>
          <a:srcRect b="0" l="49836" r="2017" t="0"/>
          <a:stretch/>
        </p:blipFill>
        <p:spPr>
          <a:xfrm>
            <a:off x="6461100" y="4573100"/>
            <a:ext cx="1816125" cy="1876425"/>
          </a:xfrm>
          <a:prstGeom prst="rect">
            <a:avLst/>
          </a:prstGeom>
          <a:noFill/>
          <a:ln>
            <a:noFill/>
          </a:ln>
        </p:spPr>
      </p:pic>
      <p:sp>
        <p:nvSpPr>
          <p:cNvPr id="135" name="Google Shape;135;g601e36c7ef_0_12"/>
          <p:cNvSpPr txBox="1"/>
          <p:nvPr/>
        </p:nvSpPr>
        <p:spPr>
          <a:xfrm>
            <a:off x="2246178" y="2936099"/>
            <a:ext cx="21861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Day</a:t>
            </a:r>
            <a:endParaRPr/>
          </a:p>
        </p:txBody>
      </p:sp>
      <p:sp>
        <p:nvSpPr>
          <p:cNvPr id="136" name="Google Shape;136;g601e36c7ef_0_12"/>
          <p:cNvSpPr txBox="1"/>
          <p:nvPr/>
        </p:nvSpPr>
        <p:spPr>
          <a:xfrm>
            <a:off x="4902150" y="2951250"/>
            <a:ext cx="18162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Night</a:t>
            </a:r>
            <a:endParaRPr/>
          </a:p>
        </p:txBody>
      </p:sp>
      <p:sp>
        <p:nvSpPr>
          <p:cNvPr id="137" name="Google Shape;137;g601e36c7ef_0_12"/>
          <p:cNvSpPr txBox="1"/>
          <p:nvPr/>
        </p:nvSpPr>
        <p:spPr>
          <a:xfrm>
            <a:off x="2398576" y="5237250"/>
            <a:ext cx="15876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B&amp;W</a:t>
            </a:r>
            <a:endParaRPr/>
          </a:p>
        </p:txBody>
      </p:sp>
      <p:sp>
        <p:nvSpPr>
          <p:cNvPr id="138" name="Google Shape;138;g601e36c7ef_0_12"/>
          <p:cNvSpPr txBox="1"/>
          <p:nvPr/>
        </p:nvSpPr>
        <p:spPr>
          <a:xfrm>
            <a:off x="5054550" y="5237250"/>
            <a:ext cx="18162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Color</a:t>
            </a:r>
            <a:endParaRPr/>
          </a:p>
        </p:txBody>
      </p:sp>
      <p:sp>
        <p:nvSpPr>
          <p:cNvPr id="139" name="Google Shape;139;g601e36c7ef_0_12"/>
          <p:cNvSpPr/>
          <p:nvPr/>
        </p:nvSpPr>
        <p:spPr>
          <a:xfrm>
            <a:off x="3852875" y="5334000"/>
            <a:ext cx="1214400" cy="21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g601e36c7ef_0_42"/>
          <p:cNvSpPr txBox="1"/>
          <p:nvPr>
            <p:ph type="title"/>
          </p:nvPr>
        </p:nvSpPr>
        <p:spPr>
          <a:xfrm>
            <a:off x="427101" y="1320800"/>
            <a:ext cx="7886700" cy="71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Applications</a:t>
            </a:r>
            <a:endParaRPr/>
          </a:p>
        </p:txBody>
      </p:sp>
      <p:pic>
        <p:nvPicPr>
          <p:cNvPr descr="The output that you are seeing here is generated entirely by a machine. Created using pix2pix (https://github.com/phillipi/pix2pix) code applied to image sequences. Frames are hallucinated from 2D noise images (given a conditional image, aka, images from the Ray Kurzweil presentation) using a cGAN trained on ~700 images of me mimicking frames from the Kurzweil video. &#10;&#10;Created by the Branger_Briz R&amp;&amp;D team in Chicago, IL: http://brangerbriz.com&#10;Source footage from Ray Kurzweil's talk &quot;The Accelerating Future&quot;: https://www.youtube.com/watch?v=DIIUNtUVDPI" id="146" name="Google Shape;146;g601e36c7ef_0_42" title="Person-to-person video transfer with machine learning">
            <a:hlinkClick r:id="rId3"/>
          </p:cNvPr>
          <p:cNvPicPr preferRelativeResize="0"/>
          <p:nvPr/>
        </p:nvPicPr>
        <p:blipFill>
          <a:blip r:embed="rId4">
            <a:alphaModFix/>
          </a:blip>
          <a:stretch>
            <a:fillRect/>
          </a:stretch>
        </p:blipFill>
        <p:spPr>
          <a:xfrm>
            <a:off x="152400" y="3256100"/>
            <a:ext cx="3319475" cy="2489600"/>
          </a:xfrm>
          <a:prstGeom prst="rect">
            <a:avLst/>
          </a:prstGeom>
          <a:noFill/>
          <a:ln>
            <a:noFill/>
          </a:ln>
        </p:spPr>
      </p:pic>
      <p:sp>
        <p:nvSpPr>
          <p:cNvPr id="147" name="Google Shape;147;g601e36c7ef_0_42"/>
          <p:cNvSpPr txBox="1"/>
          <p:nvPr/>
        </p:nvSpPr>
        <p:spPr>
          <a:xfrm>
            <a:off x="2940150" y="5953050"/>
            <a:ext cx="32547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hlinkClick r:id="rId5"/>
              </a:rPr>
              <a:t>https://affinelayer.com/pixsrv/</a:t>
            </a:r>
            <a:endParaRPr sz="1800"/>
          </a:p>
        </p:txBody>
      </p:sp>
      <p:pic>
        <p:nvPicPr>
          <p:cNvPr id="148" name="Google Shape;148;g601e36c7ef_0_42" title="person to person.mp4">
            <a:hlinkClick r:id="rId6"/>
          </p:cNvPr>
          <p:cNvPicPr preferRelativeResize="0"/>
          <p:nvPr/>
        </p:nvPicPr>
        <p:blipFill>
          <a:blip r:embed="rId7">
            <a:alphaModFix/>
          </a:blip>
          <a:stretch>
            <a:fillRect/>
          </a:stretch>
        </p:blipFill>
        <p:spPr>
          <a:xfrm>
            <a:off x="3624275" y="3256100"/>
            <a:ext cx="4876800" cy="2438400"/>
          </a:xfrm>
          <a:prstGeom prst="rect">
            <a:avLst/>
          </a:prstGeom>
          <a:noFill/>
          <a:ln>
            <a:noFill/>
          </a:ln>
        </p:spPr>
      </p:pic>
      <p:sp>
        <p:nvSpPr>
          <p:cNvPr id="149" name="Google Shape;149;g601e36c7ef_0_42"/>
          <p:cNvSpPr txBox="1"/>
          <p:nvPr/>
        </p:nvSpPr>
        <p:spPr>
          <a:xfrm>
            <a:off x="427100" y="2399900"/>
            <a:ext cx="7338000" cy="8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Person To Person Translation</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2016-06-28T14:05:07Z</dcterms:created>
  <dc:creator>Microsoft Office User</dc:creator>
</cp:coreProperties>
</file>